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Abril Fatface" panose="02000503000000020003" pitchFamily="2" charset="77"/>
      <p:regular r:id="rId10"/>
    </p:embeddedFont>
    <p:embeddedFont>
      <p:font typeface="DM Sans Bold" pitchFamily="2" charset="77"/>
      <p:regular r:id="rId11"/>
      <p:bold r:id="rId12"/>
    </p:embeddedFont>
    <p:embeddedFont>
      <p:font typeface="Open Sans" panose="020B0606030504020204" pitchFamily="34" charset="0"/>
      <p:regular r:id="rId13"/>
      <p:bold r:id="rId14"/>
      <p:boldItalic r:id="rId15"/>
    </p:embeddedFont>
    <p:embeddedFont>
      <p:font typeface="Open Sans Bold" pitchFamily="2" charset="0"/>
      <p:regular r:id="rId16"/>
      <p:bold r:id="rId17"/>
    </p:embeddedFont>
    <p:embeddedFont>
      <p:font typeface="Poppins" pitchFamily="2" charset="77"/>
      <p:regular r:id="rId18"/>
    </p:embeddedFont>
    <p:embeddedFont>
      <p:font typeface="Poppins Bold" pitchFamily="2" charset="77"/>
      <p:regular r:id="rId19"/>
      <p:bold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autoAdjust="0"/>
    <p:restoredTop sz="94558" autoAdjust="0"/>
  </p:normalViewPr>
  <p:slideViewPr>
    <p:cSldViewPr>
      <p:cViewPr varScale="1">
        <p:scale>
          <a:sx n="80" d="100"/>
          <a:sy n="80" d="100"/>
        </p:scale>
        <p:origin x="824"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heme" Target="theme/theme1.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 Id="rId22" Type="http://schemas.openxmlformats.org/officeDocument/2006/relationships/viewProps" Target="viewProps.xml"/></Relationships>
</file>

<file path=ppt/media/image1.jpeg>
</file>

<file path=ppt/media/image10.svg>
</file>

<file path=ppt/media/image11.png>
</file>

<file path=ppt/media/image12.svg>
</file>

<file path=ppt/media/image13.jpeg>
</file>

<file path=ppt/media/image14.jpeg>
</file>

<file path=ppt/media/image15.jpeg>
</file>

<file path=ppt/media/image16.jpeg>
</file>

<file path=ppt/media/image17.png>
</file>

<file path=ppt/media/image18.svg>
</file>

<file path=ppt/media/image19.jpeg>
</file>

<file path=ppt/media/image2.png>
</file>

<file path=ppt/media/image20.jpeg>
</file>

<file path=ppt/media/image21.png>
</file>

<file path=ppt/media/image22.svg>
</file>

<file path=ppt/media/image23.png>
</file>

<file path=ppt/media/image24.svg>
</file>

<file path=ppt/media/image25.png>
</file>

<file path=ppt/media/image26.svg>
</file>

<file path=ppt/media/image3.sv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2/5/25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sv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 Id="rId5" Type="http://schemas.openxmlformats.org/officeDocument/2006/relationships/image" Target="../media/image18.sv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jpeg"/><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0038" y="-530535"/>
            <a:ext cx="2657475" cy="11348070"/>
            <a:chOff x="0" y="0"/>
            <a:chExt cx="699911" cy="2988792"/>
          </a:xfrm>
        </p:grpSpPr>
        <p:sp>
          <p:nvSpPr>
            <p:cNvPr id="3" name="Freeform 3"/>
            <p:cNvSpPr/>
            <p:nvPr/>
          </p:nvSpPr>
          <p:spPr>
            <a:xfrm>
              <a:off x="0" y="0"/>
              <a:ext cx="699911" cy="2988792"/>
            </a:xfrm>
            <a:custGeom>
              <a:avLst/>
              <a:gdLst/>
              <a:ahLst/>
              <a:cxnLst/>
              <a:rect l="l" t="t" r="r" b="b"/>
              <a:pathLst>
                <a:path w="699911" h="2988792">
                  <a:moveTo>
                    <a:pt x="0" y="0"/>
                  </a:moveTo>
                  <a:lnTo>
                    <a:pt x="699911" y="0"/>
                  </a:lnTo>
                  <a:lnTo>
                    <a:pt x="699911" y="2988792"/>
                  </a:lnTo>
                  <a:lnTo>
                    <a:pt x="0" y="2988792"/>
                  </a:lnTo>
                  <a:close/>
                </a:path>
              </a:pathLst>
            </a:custGeom>
            <a:solidFill>
              <a:srgbClr val="315122"/>
            </a:solidFill>
          </p:spPr>
          <p:txBody>
            <a:bodyPr/>
            <a:lstStyle/>
            <a:p>
              <a:endParaRPr lang="en-US"/>
            </a:p>
          </p:txBody>
        </p:sp>
        <p:sp>
          <p:nvSpPr>
            <p:cNvPr id="4" name="TextBox 4"/>
            <p:cNvSpPr txBox="1"/>
            <p:nvPr/>
          </p:nvSpPr>
          <p:spPr>
            <a:xfrm>
              <a:off x="0" y="-47625"/>
              <a:ext cx="699911" cy="3036417"/>
            </a:xfrm>
            <a:prstGeom prst="rect">
              <a:avLst/>
            </a:prstGeom>
          </p:spPr>
          <p:txBody>
            <a:bodyPr lIns="50800" tIns="50800" rIns="50800" bIns="50800" rtlCol="0" anchor="ctr"/>
            <a:lstStyle/>
            <a:p>
              <a:pPr algn="ctr">
                <a:lnSpc>
                  <a:spcPts val="3360"/>
                </a:lnSpc>
              </a:pPr>
              <a:endParaRPr/>
            </a:p>
          </p:txBody>
        </p:sp>
      </p:grpSp>
      <p:grpSp>
        <p:nvGrpSpPr>
          <p:cNvPr id="5" name="Group 5"/>
          <p:cNvGrpSpPr>
            <a:grpSpLocks noChangeAspect="1"/>
          </p:cNvGrpSpPr>
          <p:nvPr/>
        </p:nvGrpSpPr>
        <p:grpSpPr>
          <a:xfrm>
            <a:off x="0" y="1028700"/>
            <a:ext cx="8304507" cy="8304507"/>
            <a:chOff x="0" y="0"/>
            <a:chExt cx="3282950" cy="3282950"/>
          </a:xfrm>
        </p:grpSpPr>
        <p:sp>
          <p:nvSpPr>
            <p:cNvPr id="6" name="Freeform 6"/>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2"/>
              <a:stretch>
                <a:fillRect l="-43679" r="-6320"/>
              </a:stretch>
            </a:blipFill>
          </p:spPr>
          <p:txBody>
            <a:bodyPr/>
            <a:lstStyle/>
            <a:p>
              <a:endParaRPr lang="en-US"/>
            </a:p>
          </p:txBody>
        </p:sp>
      </p:grpSp>
      <p:grpSp>
        <p:nvGrpSpPr>
          <p:cNvPr id="7" name="Group 7"/>
          <p:cNvGrpSpPr/>
          <p:nvPr/>
        </p:nvGrpSpPr>
        <p:grpSpPr>
          <a:xfrm>
            <a:off x="16683718" y="-175532"/>
            <a:ext cx="881743" cy="3775695"/>
            <a:chOff x="0" y="0"/>
            <a:chExt cx="232229" cy="994422"/>
          </a:xfrm>
        </p:grpSpPr>
        <p:sp>
          <p:nvSpPr>
            <p:cNvPr id="8" name="Freeform 8"/>
            <p:cNvSpPr/>
            <p:nvPr/>
          </p:nvSpPr>
          <p:spPr>
            <a:xfrm>
              <a:off x="0" y="0"/>
              <a:ext cx="232229" cy="994422"/>
            </a:xfrm>
            <a:custGeom>
              <a:avLst/>
              <a:gdLst/>
              <a:ahLst/>
              <a:cxnLst/>
              <a:rect l="l" t="t" r="r" b="b"/>
              <a:pathLst>
                <a:path w="232229" h="994422">
                  <a:moveTo>
                    <a:pt x="0" y="0"/>
                  </a:moveTo>
                  <a:lnTo>
                    <a:pt x="232229" y="0"/>
                  </a:lnTo>
                  <a:lnTo>
                    <a:pt x="232229" y="994422"/>
                  </a:lnTo>
                  <a:lnTo>
                    <a:pt x="0" y="994422"/>
                  </a:lnTo>
                  <a:close/>
                </a:path>
              </a:pathLst>
            </a:custGeom>
            <a:solidFill>
              <a:srgbClr val="315122"/>
            </a:solidFill>
          </p:spPr>
          <p:txBody>
            <a:bodyPr/>
            <a:lstStyle/>
            <a:p>
              <a:endParaRPr lang="en-US"/>
            </a:p>
          </p:txBody>
        </p:sp>
        <p:sp>
          <p:nvSpPr>
            <p:cNvPr id="9" name="TextBox 9"/>
            <p:cNvSpPr txBox="1"/>
            <p:nvPr/>
          </p:nvSpPr>
          <p:spPr>
            <a:xfrm>
              <a:off x="0" y="-47625"/>
              <a:ext cx="232229" cy="1042047"/>
            </a:xfrm>
            <a:prstGeom prst="rect">
              <a:avLst/>
            </a:prstGeom>
          </p:spPr>
          <p:txBody>
            <a:bodyPr lIns="50800" tIns="50800" rIns="50800" bIns="50800" rtlCol="0" anchor="ctr"/>
            <a:lstStyle/>
            <a:p>
              <a:pPr algn="ctr">
                <a:lnSpc>
                  <a:spcPts val="3360"/>
                </a:lnSpc>
              </a:pPr>
              <a:endParaRPr/>
            </a:p>
          </p:txBody>
        </p:sp>
      </p:grpSp>
      <p:sp>
        <p:nvSpPr>
          <p:cNvPr id="10" name="Freeform 10"/>
          <p:cNvSpPr/>
          <p:nvPr/>
        </p:nvSpPr>
        <p:spPr>
          <a:xfrm>
            <a:off x="11530554" y="630029"/>
            <a:ext cx="1670575" cy="1685322"/>
          </a:xfrm>
          <a:custGeom>
            <a:avLst/>
            <a:gdLst/>
            <a:ahLst/>
            <a:cxnLst/>
            <a:rect l="l" t="t" r="r" b="b"/>
            <a:pathLst>
              <a:path w="1670575" h="1685322">
                <a:moveTo>
                  <a:pt x="0" y="0"/>
                </a:moveTo>
                <a:lnTo>
                  <a:pt x="1670575" y="0"/>
                </a:lnTo>
                <a:lnTo>
                  <a:pt x="1670575" y="1685322"/>
                </a:lnTo>
                <a:lnTo>
                  <a:pt x="0" y="168532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TextBox 11"/>
          <p:cNvSpPr txBox="1"/>
          <p:nvPr/>
        </p:nvSpPr>
        <p:spPr>
          <a:xfrm>
            <a:off x="8594215" y="3182126"/>
            <a:ext cx="8089503" cy="5328146"/>
          </a:xfrm>
          <a:prstGeom prst="rect">
            <a:avLst/>
          </a:prstGeom>
        </p:spPr>
        <p:txBody>
          <a:bodyPr lIns="0" tIns="0" rIns="0" bIns="0" rtlCol="0" anchor="t">
            <a:spAutoFit/>
          </a:bodyPr>
          <a:lstStyle/>
          <a:p>
            <a:pPr algn="ctr">
              <a:lnSpc>
                <a:spcPts val="14244"/>
              </a:lnSpc>
            </a:pPr>
            <a:r>
              <a:rPr lang="en-US" sz="14244">
                <a:solidFill>
                  <a:srgbClr val="619133"/>
                </a:solidFill>
                <a:latin typeface="Abril Fatface"/>
                <a:ea typeface="Abril Fatface"/>
                <a:cs typeface="Abril Fatface"/>
                <a:sym typeface="Abril Fatface"/>
              </a:rPr>
              <a:t>BEYOND</a:t>
            </a:r>
          </a:p>
          <a:p>
            <a:pPr algn="ctr">
              <a:lnSpc>
                <a:spcPts val="14244"/>
              </a:lnSpc>
            </a:pPr>
            <a:r>
              <a:rPr lang="en-US" sz="14244">
                <a:solidFill>
                  <a:srgbClr val="619133"/>
                </a:solidFill>
                <a:latin typeface="Abril Fatface"/>
                <a:ea typeface="Abril Fatface"/>
                <a:cs typeface="Abril Fatface"/>
                <a:sym typeface="Abril Fatface"/>
              </a:rPr>
              <a:t>THE</a:t>
            </a:r>
          </a:p>
          <a:p>
            <a:pPr algn="ctr">
              <a:lnSpc>
                <a:spcPts val="13044"/>
              </a:lnSpc>
            </a:pPr>
            <a:r>
              <a:rPr lang="en-US" sz="13044">
                <a:solidFill>
                  <a:srgbClr val="315122"/>
                </a:solidFill>
                <a:latin typeface="Abril Fatface"/>
                <a:ea typeface="Abril Fatface"/>
                <a:cs typeface="Abril Fatface"/>
                <a:sym typeface="Abril Fatface"/>
              </a:rPr>
              <a:t>FAIRWAY</a:t>
            </a:r>
          </a:p>
        </p:txBody>
      </p:sp>
      <p:sp>
        <p:nvSpPr>
          <p:cNvPr id="12" name="TextBox 12"/>
          <p:cNvSpPr txBox="1"/>
          <p:nvPr/>
        </p:nvSpPr>
        <p:spPr>
          <a:xfrm>
            <a:off x="9890584" y="8605522"/>
            <a:ext cx="5496766" cy="966687"/>
          </a:xfrm>
          <a:prstGeom prst="rect">
            <a:avLst/>
          </a:prstGeom>
        </p:spPr>
        <p:txBody>
          <a:bodyPr lIns="0" tIns="0" rIns="0" bIns="0" rtlCol="0" anchor="t">
            <a:spAutoFit/>
          </a:bodyPr>
          <a:lstStyle/>
          <a:p>
            <a:pPr algn="ctr">
              <a:lnSpc>
                <a:spcPts val="3943"/>
              </a:lnSpc>
              <a:spcBef>
                <a:spcPct val="0"/>
              </a:spcBef>
            </a:pPr>
            <a:r>
              <a:rPr lang="en-US" sz="2816">
                <a:solidFill>
                  <a:srgbClr val="315122"/>
                </a:solidFill>
                <a:latin typeface="Open Sans"/>
                <a:ea typeface="Open Sans"/>
                <a:cs typeface="Open Sans"/>
                <a:sym typeface="Open Sans"/>
              </a:rPr>
              <a:t>Predicting the Future of Driving Distance in Golf</a:t>
            </a:r>
          </a:p>
        </p:txBody>
      </p:sp>
      <p:sp>
        <p:nvSpPr>
          <p:cNvPr id="13" name="TextBox 13"/>
          <p:cNvSpPr txBox="1"/>
          <p:nvPr/>
        </p:nvSpPr>
        <p:spPr>
          <a:xfrm>
            <a:off x="10340147" y="2458226"/>
            <a:ext cx="4597639" cy="457200"/>
          </a:xfrm>
          <a:prstGeom prst="rect">
            <a:avLst/>
          </a:prstGeom>
        </p:spPr>
        <p:txBody>
          <a:bodyPr lIns="0" tIns="0" rIns="0" bIns="0" rtlCol="0" anchor="t">
            <a:spAutoFit/>
          </a:bodyPr>
          <a:lstStyle/>
          <a:p>
            <a:pPr algn="ctr">
              <a:lnSpc>
                <a:spcPts val="3600"/>
              </a:lnSpc>
            </a:pPr>
            <a:r>
              <a:rPr lang="en-US" sz="3000" b="1">
                <a:solidFill>
                  <a:srgbClr val="224315"/>
                </a:solidFill>
                <a:latin typeface="Open Sans Bold"/>
                <a:ea typeface="Open Sans Bold"/>
                <a:cs typeface="Open Sans Bold"/>
                <a:sym typeface="Open Sans Bold"/>
              </a:rPr>
              <a:t>EXECUTIVE SUMMARY</a:t>
            </a:r>
          </a:p>
        </p:txBody>
      </p:sp>
      <p:sp>
        <p:nvSpPr>
          <p:cNvPr id="14" name="TextBox 14"/>
          <p:cNvSpPr txBox="1"/>
          <p:nvPr/>
        </p:nvSpPr>
        <p:spPr>
          <a:xfrm>
            <a:off x="2494788" y="9534108"/>
            <a:ext cx="5767685" cy="396239"/>
          </a:xfrm>
          <a:prstGeom prst="rect">
            <a:avLst/>
          </a:prstGeom>
        </p:spPr>
        <p:txBody>
          <a:bodyPr lIns="0" tIns="0" rIns="0" bIns="0" rtlCol="0" anchor="t">
            <a:spAutoFit/>
          </a:bodyPr>
          <a:lstStyle/>
          <a:p>
            <a:pPr algn="ctr">
              <a:lnSpc>
                <a:spcPts val="3360"/>
              </a:lnSpc>
              <a:spcBef>
                <a:spcPct val="0"/>
              </a:spcBef>
            </a:pPr>
            <a:r>
              <a:rPr lang="en-US" sz="2400">
                <a:solidFill>
                  <a:srgbClr val="224315"/>
                </a:solidFill>
                <a:latin typeface="Open Sans"/>
                <a:ea typeface="Open Sans"/>
                <a:cs typeface="Open Sans"/>
                <a:sym typeface="Open Sans"/>
              </a:rPr>
              <a:t>Author: DeAdrien Hill WGUID:012011390</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9701212"/>
            <a:ext cx="16823977" cy="0"/>
          </a:xfrm>
          <a:prstGeom prst="line">
            <a:avLst/>
          </a:prstGeom>
          <a:ln w="28575" cap="flat">
            <a:solidFill>
              <a:srgbClr val="000000"/>
            </a:solidFill>
            <a:prstDash val="solid"/>
            <a:headEnd type="none" w="sm" len="sm"/>
            <a:tailEnd type="none" w="sm" len="sm"/>
          </a:ln>
        </p:spPr>
        <p:txBody>
          <a:bodyPr/>
          <a:lstStyle/>
          <a:p>
            <a:endParaRPr lang="en-US"/>
          </a:p>
        </p:txBody>
      </p:sp>
      <p:grpSp>
        <p:nvGrpSpPr>
          <p:cNvPr id="3" name="Group 3"/>
          <p:cNvGrpSpPr/>
          <p:nvPr/>
        </p:nvGrpSpPr>
        <p:grpSpPr>
          <a:xfrm>
            <a:off x="16413722" y="9281432"/>
            <a:ext cx="820511" cy="8205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19133"/>
            </a:solidFill>
          </p:spPr>
          <p:txBody>
            <a:bodyPr/>
            <a:lstStyle/>
            <a:p>
              <a:endParaRPr lang="en-US"/>
            </a:p>
          </p:txBody>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3360"/>
                </a:lnSpc>
              </a:pPr>
              <a:r>
                <a:rPr lang="en-US" sz="2400" b="1" dirty="0">
                  <a:solidFill>
                    <a:srgbClr val="FFFFFF"/>
                  </a:solidFill>
                  <a:latin typeface="DM Sans Bold"/>
                  <a:ea typeface="DM Sans Bold"/>
                  <a:cs typeface="DM Sans Bold"/>
                  <a:sym typeface="DM Sans Bold"/>
                </a:rPr>
                <a:t>01</a:t>
              </a:r>
            </a:p>
          </p:txBody>
        </p:sp>
      </p:grpSp>
      <p:grpSp>
        <p:nvGrpSpPr>
          <p:cNvPr id="6" name="Group 6"/>
          <p:cNvGrpSpPr/>
          <p:nvPr/>
        </p:nvGrpSpPr>
        <p:grpSpPr>
          <a:xfrm>
            <a:off x="-546857" y="1510671"/>
            <a:ext cx="19381715" cy="5286551"/>
            <a:chOff x="0" y="0"/>
            <a:chExt cx="5104649" cy="1392343"/>
          </a:xfrm>
        </p:grpSpPr>
        <p:sp>
          <p:nvSpPr>
            <p:cNvPr id="7" name="Freeform 7"/>
            <p:cNvSpPr/>
            <p:nvPr/>
          </p:nvSpPr>
          <p:spPr>
            <a:xfrm>
              <a:off x="0" y="0"/>
              <a:ext cx="5104649" cy="1392343"/>
            </a:xfrm>
            <a:custGeom>
              <a:avLst/>
              <a:gdLst/>
              <a:ahLst/>
              <a:cxnLst/>
              <a:rect l="l" t="t" r="r" b="b"/>
              <a:pathLst>
                <a:path w="5104649" h="1392343">
                  <a:moveTo>
                    <a:pt x="0" y="0"/>
                  </a:moveTo>
                  <a:lnTo>
                    <a:pt x="5104649" y="0"/>
                  </a:lnTo>
                  <a:lnTo>
                    <a:pt x="5104649" y="1392343"/>
                  </a:lnTo>
                  <a:lnTo>
                    <a:pt x="0" y="1392343"/>
                  </a:lnTo>
                  <a:close/>
                </a:path>
              </a:pathLst>
            </a:custGeom>
            <a:solidFill>
              <a:srgbClr val="315122"/>
            </a:solidFill>
          </p:spPr>
          <p:txBody>
            <a:bodyPr/>
            <a:lstStyle/>
            <a:p>
              <a:endParaRPr lang="en-US"/>
            </a:p>
          </p:txBody>
        </p:sp>
        <p:sp>
          <p:nvSpPr>
            <p:cNvPr id="8" name="TextBox 8"/>
            <p:cNvSpPr txBox="1"/>
            <p:nvPr/>
          </p:nvSpPr>
          <p:spPr>
            <a:xfrm>
              <a:off x="0" y="-47625"/>
              <a:ext cx="5104649" cy="1439968"/>
            </a:xfrm>
            <a:prstGeom prst="rect">
              <a:avLst/>
            </a:prstGeom>
          </p:spPr>
          <p:txBody>
            <a:bodyPr lIns="50800" tIns="50800" rIns="50800" bIns="50800" rtlCol="0" anchor="ctr"/>
            <a:lstStyle/>
            <a:p>
              <a:pPr algn="ctr">
                <a:lnSpc>
                  <a:spcPts val="3360"/>
                </a:lnSpc>
              </a:pPr>
              <a:endParaRPr/>
            </a:p>
          </p:txBody>
        </p:sp>
      </p:grpSp>
      <p:grpSp>
        <p:nvGrpSpPr>
          <p:cNvPr id="9" name="Group 9"/>
          <p:cNvGrpSpPr>
            <a:grpSpLocks noChangeAspect="1"/>
          </p:cNvGrpSpPr>
          <p:nvPr/>
        </p:nvGrpSpPr>
        <p:grpSpPr>
          <a:xfrm>
            <a:off x="730843" y="5732418"/>
            <a:ext cx="5024264" cy="2826113"/>
            <a:chOff x="0" y="0"/>
            <a:chExt cx="11289030" cy="6350000"/>
          </a:xfrm>
        </p:grpSpPr>
        <p:sp>
          <p:nvSpPr>
            <p:cNvPr id="10" name="Freeform 10"/>
            <p:cNvSpPr/>
            <p:nvPr/>
          </p:nvSpPr>
          <p:spPr>
            <a:xfrm>
              <a:off x="0" y="0"/>
              <a:ext cx="11287761" cy="6350000"/>
            </a:xfrm>
            <a:custGeom>
              <a:avLst/>
              <a:gdLst/>
              <a:ahLst/>
              <a:cxnLst/>
              <a:rect l="l" t="t" r="r" b="b"/>
              <a:pathLst>
                <a:path w="11287761" h="6350000">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2"/>
              <a:stretch>
                <a:fillRect t="-12487" b="-12487"/>
              </a:stretch>
            </a:blipFill>
          </p:spPr>
          <p:txBody>
            <a:bodyPr/>
            <a:lstStyle/>
            <a:p>
              <a:endParaRPr lang="en-US"/>
            </a:p>
          </p:txBody>
        </p:sp>
      </p:grpSp>
      <p:grpSp>
        <p:nvGrpSpPr>
          <p:cNvPr id="11" name="Group 11"/>
          <p:cNvGrpSpPr>
            <a:grpSpLocks noChangeAspect="1"/>
          </p:cNvGrpSpPr>
          <p:nvPr/>
        </p:nvGrpSpPr>
        <p:grpSpPr>
          <a:xfrm>
            <a:off x="6469482" y="5732418"/>
            <a:ext cx="5024264" cy="2826113"/>
            <a:chOff x="0" y="0"/>
            <a:chExt cx="11289030" cy="6350000"/>
          </a:xfrm>
        </p:grpSpPr>
        <p:sp>
          <p:nvSpPr>
            <p:cNvPr id="12" name="Freeform 12"/>
            <p:cNvSpPr/>
            <p:nvPr/>
          </p:nvSpPr>
          <p:spPr>
            <a:xfrm>
              <a:off x="0" y="0"/>
              <a:ext cx="11287761" cy="6350000"/>
            </a:xfrm>
            <a:custGeom>
              <a:avLst/>
              <a:gdLst/>
              <a:ahLst/>
              <a:cxnLst/>
              <a:rect l="l" t="t" r="r" b="b"/>
              <a:pathLst>
                <a:path w="11287761" h="6350000">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3"/>
              <a:stretch>
                <a:fillRect t="-9339" b="-9339"/>
              </a:stretch>
            </a:blipFill>
          </p:spPr>
          <p:txBody>
            <a:bodyPr/>
            <a:lstStyle/>
            <a:p>
              <a:endParaRPr lang="en-US"/>
            </a:p>
          </p:txBody>
        </p:sp>
      </p:grpSp>
      <p:grpSp>
        <p:nvGrpSpPr>
          <p:cNvPr id="13" name="Group 13"/>
          <p:cNvGrpSpPr>
            <a:grpSpLocks noChangeAspect="1"/>
          </p:cNvGrpSpPr>
          <p:nvPr/>
        </p:nvGrpSpPr>
        <p:grpSpPr>
          <a:xfrm>
            <a:off x="12208121" y="5732418"/>
            <a:ext cx="5024264" cy="2826113"/>
            <a:chOff x="0" y="0"/>
            <a:chExt cx="11289030" cy="6350000"/>
          </a:xfrm>
        </p:grpSpPr>
        <p:sp>
          <p:nvSpPr>
            <p:cNvPr id="14" name="Freeform 14"/>
            <p:cNvSpPr/>
            <p:nvPr/>
          </p:nvSpPr>
          <p:spPr>
            <a:xfrm>
              <a:off x="0" y="0"/>
              <a:ext cx="11287761" cy="6350000"/>
            </a:xfrm>
            <a:custGeom>
              <a:avLst/>
              <a:gdLst/>
              <a:ahLst/>
              <a:cxnLst/>
              <a:rect l="l" t="t" r="r" b="b"/>
              <a:pathLst>
                <a:path w="11287761" h="6350000">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4"/>
              <a:stretch>
                <a:fillRect t="-9283" b="-9283"/>
              </a:stretch>
            </a:blipFill>
          </p:spPr>
          <p:txBody>
            <a:bodyPr/>
            <a:lstStyle/>
            <a:p>
              <a:endParaRPr lang="en-US"/>
            </a:p>
          </p:txBody>
        </p:sp>
      </p:grpSp>
      <p:sp>
        <p:nvSpPr>
          <p:cNvPr id="15" name="TextBox 15"/>
          <p:cNvSpPr txBox="1"/>
          <p:nvPr/>
        </p:nvSpPr>
        <p:spPr>
          <a:xfrm>
            <a:off x="1296030" y="2656858"/>
            <a:ext cx="15695939" cy="3187699"/>
          </a:xfrm>
          <a:prstGeom prst="rect">
            <a:avLst/>
          </a:prstGeom>
        </p:spPr>
        <p:txBody>
          <a:bodyPr lIns="0" tIns="0" rIns="0" bIns="0" rtlCol="0" anchor="t">
            <a:spAutoFit/>
          </a:bodyPr>
          <a:lstStyle/>
          <a:p>
            <a:pPr algn="l">
              <a:lnSpc>
                <a:spcPts val="2800"/>
              </a:lnSpc>
            </a:pPr>
            <a:r>
              <a:rPr lang="en-US" sz="2000">
                <a:solidFill>
                  <a:srgbClr val="FFFFFF"/>
                </a:solidFill>
                <a:latin typeface="Poppins"/>
                <a:ea typeface="Poppins"/>
                <a:cs typeface="Poppins"/>
                <a:sym typeface="Poppins"/>
              </a:rPr>
              <a:t>My name is Deadrien J. Hill, and I bring a strong background in data analytics, predictive modeling, and cybersecurity. With expertise in leveraging machine learning techniques and statistical forecasting, I have worked extensively on projects that analyze large datasets to drive data-driven decision-making. This project, </a:t>
            </a:r>
            <a:r>
              <a:rPr lang="en-US" sz="2000" b="1">
                <a:solidFill>
                  <a:srgbClr val="FFFFFF"/>
                </a:solidFill>
                <a:latin typeface="Poppins Bold"/>
                <a:ea typeface="Poppins Bold"/>
                <a:cs typeface="Poppins Bold"/>
                <a:sym typeface="Poppins Bold"/>
              </a:rPr>
              <a:t>'Beyond the Fairway: Predicting the Future of Driving Distance in Golf,' </a:t>
            </a:r>
            <a:r>
              <a:rPr lang="en-US" sz="2000">
                <a:solidFill>
                  <a:srgbClr val="FFFFFF"/>
                </a:solidFill>
                <a:latin typeface="Poppins"/>
                <a:ea typeface="Poppins"/>
                <a:cs typeface="Poppins"/>
                <a:sym typeface="Poppins"/>
              </a:rPr>
              <a:t>applies advanced analytics and predictive modeling to assess trends in professional golf driving distances. By utilizing Holt’s Exponential Smoothing Model, clustering techniques, and statistical hypothesis testing, this study aims to provide insights into the evolution of driving distance and its potential impact on golf regulations. My goal is to bridge the gap between sports analytics and strategic decision-making, offering key insights for players, coaches, and regulatory bodies like the USGA.</a:t>
            </a:r>
          </a:p>
          <a:p>
            <a:pPr algn="l">
              <a:lnSpc>
                <a:spcPts val="2800"/>
              </a:lnSpc>
            </a:pPr>
            <a:endParaRPr lang="en-US" sz="2000">
              <a:solidFill>
                <a:srgbClr val="FFFFFF"/>
              </a:solidFill>
              <a:latin typeface="Poppins"/>
              <a:ea typeface="Poppins"/>
              <a:cs typeface="Poppins"/>
              <a:sym typeface="Poppins"/>
            </a:endParaRPr>
          </a:p>
        </p:txBody>
      </p:sp>
      <p:sp>
        <p:nvSpPr>
          <p:cNvPr id="16" name="TextBox 16"/>
          <p:cNvSpPr txBox="1"/>
          <p:nvPr/>
        </p:nvSpPr>
        <p:spPr>
          <a:xfrm>
            <a:off x="4937404" y="1663071"/>
            <a:ext cx="8088421" cy="1060462"/>
          </a:xfrm>
          <a:prstGeom prst="rect">
            <a:avLst/>
          </a:prstGeom>
        </p:spPr>
        <p:txBody>
          <a:bodyPr lIns="0" tIns="0" rIns="0" bIns="0" rtlCol="0" anchor="t">
            <a:spAutoFit/>
          </a:bodyPr>
          <a:lstStyle/>
          <a:p>
            <a:pPr algn="ctr">
              <a:lnSpc>
                <a:spcPts val="8000"/>
              </a:lnSpc>
            </a:pPr>
            <a:r>
              <a:rPr lang="en-US" sz="8000">
                <a:solidFill>
                  <a:srgbClr val="FFFFFF"/>
                </a:solidFill>
                <a:latin typeface="Abril Fatface"/>
                <a:ea typeface="Abril Fatface"/>
                <a:cs typeface="Abril Fatface"/>
                <a:sym typeface="Abril Fatface"/>
              </a:rPr>
              <a:t>MEET ME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0038" y="-530535"/>
            <a:ext cx="18965636" cy="4877874"/>
            <a:chOff x="0" y="0"/>
            <a:chExt cx="4995065" cy="1284708"/>
          </a:xfrm>
        </p:grpSpPr>
        <p:sp>
          <p:nvSpPr>
            <p:cNvPr id="3" name="Freeform 3"/>
            <p:cNvSpPr/>
            <p:nvPr/>
          </p:nvSpPr>
          <p:spPr>
            <a:xfrm>
              <a:off x="0" y="0"/>
              <a:ext cx="4995064" cy="1284708"/>
            </a:xfrm>
            <a:custGeom>
              <a:avLst/>
              <a:gdLst/>
              <a:ahLst/>
              <a:cxnLst/>
              <a:rect l="l" t="t" r="r" b="b"/>
              <a:pathLst>
                <a:path w="4995064" h="1284708">
                  <a:moveTo>
                    <a:pt x="0" y="0"/>
                  </a:moveTo>
                  <a:lnTo>
                    <a:pt x="4995064" y="0"/>
                  </a:lnTo>
                  <a:lnTo>
                    <a:pt x="4995064" y="1284708"/>
                  </a:lnTo>
                  <a:lnTo>
                    <a:pt x="0" y="1284708"/>
                  </a:lnTo>
                  <a:close/>
                </a:path>
              </a:pathLst>
            </a:custGeom>
            <a:solidFill>
              <a:srgbClr val="315122"/>
            </a:solidFill>
          </p:spPr>
          <p:txBody>
            <a:bodyPr/>
            <a:lstStyle/>
            <a:p>
              <a:endParaRPr lang="en-US"/>
            </a:p>
          </p:txBody>
        </p:sp>
        <p:sp>
          <p:nvSpPr>
            <p:cNvPr id="4" name="TextBox 4"/>
            <p:cNvSpPr txBox="1"/>
            <p:nvPr/>
          </p:nvSpPr>
          <p:spPr>
            <a:xfrm>
              <a:off x="0" y="-47625"/>
              <a:ext cx="4995065" cy="1332333"/>
            </a:xfrm>
            <a:prstGeom prst="rect">
              <a:avLst/>
            </a:prstGeom>
          </p:spPr>
          <p:txBody>
            <a:bodyPr lIns="50800" tIns="50800" rIns="50800" bIns="50800" rtlCol="0" anchor="ctr"/>
            <a:lstStyle/>
            <a:p>
              <a:pPr algn="ctr">
                <a:lnSpc>
                  <a:spcPts val="3360"/>
                </a:lnSpc>
              </a:pPr>
              <a:endParaRPr/>
            </a:p>
          </p:txBody>
        </p:sp>
      </p:grpSp>
      <p:grpSp>
        <p:nvGrpSpPr>
          <p:cNvPr id="5" name="Group 5"/>
          <p:cNvGrpSpPr>
            <a:grpSpLocks noChangeAspect="1"/>
          </p:cNvGrpSpPr>
          <p:nvPr/>
        </p:nvGrpSpPr>
        <p:grpSpPr>
          <a:xfrm rot="-240297">
            <a:off x="1019721" y="2349771"/>
            <a:ext cx="7211740" cy="5995672"/>
            <a:chOff x="0" y="0"/>
            <a:chExt cx="6273800" cy="5215890"/>
          </a:xfrm>
        </p:grpSpPr>
        <p:sp>
          <p:nvSpPr>
            <p:cNvPr id="6" name="Freeform 6"/>
            <p:cNvSpPr/>
            <p:nvPr/>
          </p:nvSpPr>
          <p:spPr>
            <a:xfrm>
              <a:off x="0" y="0"/>
              <a:ext cx="6273800" cy="5215890"/>
            </a:xfrm>
            <a:custGeom>
              <a:avLst/>
              <a:gdLst/>
              <a:ahLst/>
              <a:cxnLst/>
              <a:rect l="l" t="t" r="r" b="b"/>
              <a:pathLst>
                <a:path w="6273800" h="5215890">
                  <a:moveTo>
                    <a:pt x="6273800" y="5215890"/>
                  </a:moveTo>
                  <a:lnTo>
                    <a:pt x="0" y="5215890"/>
                  </a:lnTo>
                  <a:lnTo>
                    <a:pt x="0" y="0"/>
                  </a:lnTo>
                  <a:lnTo>
                    <a:pt x="6273800" y="0"/>
                  </a:lnTo>
                  <a:lnTo>
                    <a:pt x="6273800" y="5215890"/>
                  </a:lnTo>
                  <a:close/>
                </a:path>
              </a:pathLst>
            </a:custGeom>
            <a:blipFill>
              <a:blip r:embed="rId2"/>
              <a:stretch>
                <a:fillRect l="-12353" r="-12353"/>
              </a:stretch>
            </a:blipFill>
          </p:spPr>
          <p:txBody>
            <a:bodyPr/>
            <a:lstStyle/>
            <a:p>
              <a:endParaRPr lang="en-US"/>
            </a:p>
          </p:txBody>
        </p:sp>
        <p:sp>
          <p:nvSpPr>
            <p:cNvPr id="7" name="Freeform 7"/>
            <p:cNvSpPr/>
            <p:nvPr/>
          </p:nvSpPr>
          <p:spPr>
            <a:xfrm>
              <a:off x="0" y="0"/>
              <a:ext cx="6273800" cy="5215890"/>
            </a:xfrm>
            <a:custGeom>
              <a:avLst/>
              <a:gdLst/>
              <a:ahLst/>
              <a:cxnLst/>
              <a:rect l="l" t="t" r="r" b="b"/>
              <a:pathLst>
                <a:path w="6273800" h="5215890">
                  <a:moveTo>
                    <a:pt x="6273800" y="5215890"/>
                  </a:moveTo>
                  <a:lnTo>
                    <a:pt x="0" y="5215890"/>
                  </a:lnTo>
                  <a:lnTo>
                    <a:pt x="0" y="0"/>
                  </a:lnTo>
                  <a:lnTo>
                    <a:pt x="6273800" y="0"/>
                  </a:lnTo>
                  <a:lnTo>
                    <a:pt x="6273800" y="5215890"/>
                  </a:lnTo>
                  <a:close/>
                </a:path>
              </a:pathLst>
            </a:custGeom>
            <a:blipFill>
              <a:blip r:embed="rId3"/>
              <a:stretch>
                <a:fillRect l="-7" r="-7"/>
              </a:stretch>
            </a:blipFill>
          </p:spPr>
          <p:txBody>
            <a:bodyPr/>
            <a:lstStyle/>
            <a:p>
              <a:endParaRPr lang="en-US"/>
            </a:p>
          </p:txBody>
        </p:sp>
      </p:grpSp>
      <p:sp>
        <p:nvSpPr>
          <p:cNvPr id="8" name="AutoShape 8"/>
          <p:cNvSpPr/>
          <p:nvPr/>
        </p:nvSpPr>
        <p:spPr>
          <a:xfrm>
            <a:off x="0" y="9701212"/>
            <a:ext cx="16823977" cy="0"/>
          </a:xfrm>
          <a:prstGeom prst="line">
            <a:avLst/>
          </a:prstGeom>
          <a:ln w="28575" cap="flat">
            <a:solidFill>
              <a:srgbClr val="000000"/>
            </a:solidFill>
            <a:prstDash val="solid"/>
            <a:headEnd type="none" w="sm" len="sm"/>
            <a:tailEnd type="none" w="sm" len="sm"/>
          </a:ln>
        </p:spPr>
        <p:txBody>
          <a:bodyPr/>
          <a:lstStyle/>
          <a:p>
            <a:endParaRPr lang="en-US"/>
          </a:p>
        </p:txBody>
      </p:sp>
      <p:grpSp>
        <p:nvGrpSpPr>
          <p:cNvPr id="9" name="Group 9"/>
          <p:cNvGrpSpPr/>
          <p:nvPr/>
        </p:nvGrpSpPr>
        <p:grpSpPr>
          <a:xfrm>
            <a:off x="16413722" y="9281432"/>
            <a:ext cx="820511" cy="820511"/>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19133"/>
            </a:solidFill>
          </p:spPr>
          <p:txBody>
            <a:bodyPr/>
            <a:lstStyle/>
            <a:p>
              <a:endParaRPr lang="en-US"/>
            </a:p>
          </p:txBody>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3360"/>
                </a:lnSpc>
              </a:pPr>
              <a:r>
                <a:rPr lang="en-US" sz="2400" b="1" dirty="0">
                  <a:solidFill>
                    <a:srgbClr val="FFFFFF"/>
                  </a:solidFill>
                  <a:latin typeface="DM Sans Bold"/>
                  <a:ea typeface="DM Sans Bold"/>
                  <a:cs typeface="DM Sans Bold"/>
                  <a:sym typeface="DM Sans Bold"/>
                </a:rPr>
                <a:t>02</a:t>
              </a:r>
            </a:p>
          </p:txBody>
        </p:sp>
      </p:grpSp>
      <p:sp>
        <p:nvSpPr>
          <p:cNvPr id="12" name="TextBox 12"/>
          <p:cNvSpPr txBox="1"/>
          <p:nvPr/>
        </p:nvSpPr>
        <p:spPr>
          <a:xfrm>
            <a:off x="8432035" y="4277155"/>
            <a:ext cx="8802199" cy="8189374"/>
          </a:xfrm>
          <a:prstGeom prst="rect">
            <a:avLst/>
          </a:prstGeom>
        </p:spPr>
        <p:txBody>
          <a:bodyPr lIns="0" tIns="0" rIns="0" bIns="0" rtlCol="0" anchor="t">
            <a:spAutoFit/>
          </a:bodyPr>
          <a:lstStyle/>
          <a:p>
            <a:pPr algn="l">
              <a:lnSpc>
                <a:spcPts val="4023"/>
              </a:lnSpc>
            </a:pPr>
            <a:r>
              <a:rPr lang="en-US" sz="2873" dirty="0">
                <a:solidFill>
                  <a:srgbClr val="000000"/>
                </a:solidFill>
                <a:latin typeface="Abril Fatface"/>
                <a:ea typeface="Abril Fatface"/>
                <a:cs typeface="Abril Fatface"/>
                <a:sym typeface="Abril Fatface"/>
              </a:rPr>
              <a:t>Objective: </a:t>
            </a:r>
          </a:p>
          <a:p>
            <a:pPr algn="l">
              <a:lnSpc>
                <a:spcPts val="3439"/>
              </a:lnSpc>
            </a:pPr>
            <a:r>
              <a:rPr lang="en-US" sz="2456" dirty="0">
                <a:solidFill>
                  <a:srgbClr val="000000"/>
                </a:solidFill>
                <a:latin typeface="Open Sans"/>
                <a:ea typeface="Open Sans"/>
                <a:cs typeface="Open Sans"/>
                <a:sym typeface="Open Sans"/>
              </a:rPr>
              <a:t>Evaluate predictability of driving distance (Drive Avg) using Holt’s Exponential Smoothing Model.</a:t>
            </a:r>
          </a:p>
          <a:p>
            <a:pPr algn="l">
              <a:lnSpc>
                <a:spcPts val="4023"/>
              </a:lnSpc>
            </a:pPr>
            <a:r>
              <a:rPr lang="en-US" sz="2873" dirty="0">
                <a:solidFill>
                  <a:srgbClr val="000000"/>
                </a:solidFill>
                <a:latin typeface="Abril Fatface"/>
                <a:ea typeface="Abril Fatface"/>
                <a:cs typeface="Abril Fatface"/>
                <a:sym typeface="Abril Fatface"/>
              </a:rPr>
              <a:t>Hypothesis:</a:t>
            </a:r>
          </a:p>
          <a:p>
            <a:pPr algn="l">
              <a:lnSpc>
                <a:spcPts val="3439"/>
              </a:lnSpc>
            </a:pPr>
            <a:r>
              <a:rPr lang="en-US" sz="2456" dirty="0">
                <a:solidFill>
                  <a:srgbClr val="000000"/>
                </a:solidFill>
                <a:latin typeface="Open Sans"/>
                <a:ea typeface="Open Sans"/>
                <a:cs typeface="Open Sans"/>
                <a:sym typeface="Open Sans"/>
              </a:rPr>
              <a:t>Hypothesis: The average driving distance can be predicted with 90% accuracy. </a:t>
            </a:r>
          </a:p>
          <a:p>
            <a:pPr algn="l">
              <a:lnSpc>
                <a:spcPts val="3439"/>
              </a:lnSpc>
            </a:pPr>
            <a:endParaRPr lang="en-US" sz="2456" dirty="0">
              <a:solidFill>
                <a:srgbClr val="000000"/>
              </a:solidFill>
              <a:latin typeface="Open Sans"/>
              <a:ea typeface="Open Sans"/>
              <a:cs typeface="Open Sans"/>
              <a:sym typeface="Open Sans"/>
            </a:endParaRPr>
          </a:p>
          <a:p>
            <a:pPr algn="l">
              <a:lnSpc>
                <a:spcPts val="3439"/>
              </a:lnSpc>
            </a:pPr>
            <a:r>
              <a:rPr lang="en-US" sz="2456" dirty="0">
                <a:solidFill>
                  <a:srgbClr val="000000"/>
                </a:solidFill>
                <a:latin typeface="Open Sans"/>
                <a:ea typeface="Open Sans"/>
                <a:cs typeface="Open Sans"/>
                <a:sym typeface="Open Sans"/>
              </a:rPr>
              <a:t>Null Hypothesis (H₀): Cannot be predicted with 90% accuracy.</a:t>
            </a:r>
          </a:p>
          <a:p>
            <a:pPr algn="l">
              <a:lnSpc>
                <a:spcPts val="3439"/>
              </a:lnSpc>
            </a:pPr>
            <a:endParaRPr lang="en-US" sz="2456" dirty="0">
              <a:solidFill>
                <a:srgbClr val="000000"/>
              </a:solidFill>
              <a:latin typeface="Open Sans"/>
              <a:ea typeface="Open Sans"/>
              <a:cs typeface="Open Sans"/>
              <a:sym typeface="Open Sans"/>
            </a:endParaRPr>
          </a:p>
          <a:p>
            <a:pPr algn="l">
              <a:lnSpc>
                <a:spcPts val="3439"/>
              </a:lnSpc>
            </a:pPr>
            <a:r>
              <a:rPr lang="en-US" sz="2456" dirty="0">
                <a:solidFill>
                  <a:srgbClr val="000000"/>
                </a:solidFill>
                <a:latin typeface="Open Sans"/>
                <a:ea typeface="Open Sans"/>
                <a:cs typeface="Open Sans"/>
                <a:sym typeface="Open Sans"/>
              </a:rPr>
              <a:t>Alternative Hypothesis (H₁): Can be predicted with accuracy  greater than 90%.</a:t>
            </a:r>
          </a:p>
          <a:p>
            <a:pPr algn="l">
              <a:lnSpc>
                <a:spcPts val="1899"/>
              </a:lnSpc>
            </a:pPr>
            <a:endParaRPr lang="en-US" sz="2456" dirty="0">
              <a:solidFill>
                <a:srgbClr val="000000"/>
              </a:solidFill>
              <a:latin typeface="Open Sans"/>
              <a:ea typeface="Open Sans"/>
              <a:cs typeface="Open Sans"/>
              <a:sym typeface="Open Sans"/>
            </a:endParaRPr>
          </a:p>
          <a:p>
            <a:pPr algn="l">
              <a:lnSpc>
                <a:spcPts val="1899"/>
              </a:lnSpc>
            </a:pPr>
            <a:endParaRPr lang="en-US" sz="2456" dirty="0">
              <a:solidFill>
                <a:srgbClr val="000000"/>
              </a:solidFill>
              <a:latin typeface="Open Sans"/>
              <a:ea typeface="Open Sans"/>
              <a:cs typeface="Open Sans"/>
              <a:sym typeface="Open Sans"/>
            </a:endParaRPr>
          </a:p>
          <a:p>
            <a:pPr algn="l">
              <a:lnSpc>
                <a:spcPts val="1899"/>
              </a:lnSpc>
            </a:pPr>
            <a:endParaRPr lang="en-US" sz="2456" dirty="0">
              <a:solidFill>
                <a:srgbClr val="000000"/>
              </a:solidFill>
              <a:latin typeface="Open Sans"/>
              <a:ea typeface="Open Sans"/>
              <a:cs typeface="Open Sans"/>
              <a:sym typeface="Open Sans"/>
            </a:endParaRPr>
          </a:p>
          <a:p>
            <a:pPr algn="l">
              <a:lnSpc>
                <a:spcPts val="1899"/>
              </a:lnSpc>
            </a:pPr>
            <a:endParaRPr lang="en-US" sz="2456" dirty="0">
              <a:solidFill>
                <a:srgbClr val="000000"/>
              </a:solidFill>
              <a:latin typeface="Open Sans"/>
              <a:ea typeface="Open Sans"/>
              <a:cs typeface="Open Sans"/>
              <a:sym typeface="Open Sans"/>
            </a:endParaRPr>
          </a:p>
          <a:p>
            <a:pPr algn="l">
              <a:lnSpc>
                <a:spcPts val="1899"/>
              </a:lnSpc>
            </a:pPr>
            <a:endParaRPr lang="en-US" sz="2456" dirty="0">
              <a:solidFill>
                <a:srgbClr val="000000"/>
              </a:solidFill>
              <a:latin typeface="Open Sans"/>
              <a:ea typeface="Open Sans"/>
              <a:cs typeface="Open Sans"/>
              <a:sym typeface="Open Sans"/>
            </a:endParaRPr>
          </a:p>
          <a:p>
            <a:pPr algn="l">
              <a:lnSpc>
                <a:spcPts val="1899"/>
              </a:lnSpc>
            </a:pPr>
            <a:endParaRPr lang="en-US" sz="2456" dirty="0">
              <a:solidFill>
                <a:srgbClr val="000000"/>
              </a:solidFill>
              <a:latin typeface="Open Sans"/>
              <a:ea typeface="Open Sans"/>
              <a:cs typeface="Open Sans"/>
              <a:sym typeface="Open Sans"/>
            </a:endParaRPr>
          </a:p>
          <a:p>
            <a:pPr algn="l">
              <a:lnSpc>
                <a:spcPts val="1899"/>
              </a:lnSpc>
            </a:pPr>
            <a:endParaRPr lang="en-US" sz="2456" dirty="0">
              <a:solidFill>
                <a:srgbClr val="000000"/>
              </a:solidFill>
              <a:latin typeface="Open Sans"/>
              <a:ea typeface="Open Sans"/>
              <a:cs typeface="Open Sans"/>
              <a:sym typeface="Open Sans"/>
            </a:endParaRPr>
          </a:p>
          <a:p>
            <a:pPr algn="l">
              <a:lnSpc>
                <a:spcPts val="1899"/>
              </a:lnSpc>
            </a:pPr>
            <a:endParaRPr lang="en-US" sz="2456" dirty="0">
              <a:solidFill>
                <a:srgbClr val="000000"/>
              </a:solidFill>
              <a:latin typeface="Open Sans"/>
              <a:ea typeface="Open Sans"/>
              <a:cs typeface="Open Sans"/>
              <a:sym typeface="Open Sans"/>
            </a:endParaRPr>
          </a:p>
          <a:p>
            <a:pPr algn="l">
              <a:lnSpc>
                <a:spcPts val="2483"/>
              </a:lnSpc>
            </a:pPr>
            <a:endParaRPr lang="en-US" sz="2456" dirty="0">
              <a:solidFill>
                <a:srgbClr val="000000"/>
              </a:solidFill>
              <a:latin typeface="Open Sans"/>
              <a:ea typeface="Open Sans"/>
              <a:cs typeface="Open Sans"/>
              <a:sym typeface="Open Sans"/>
            </a:endParaRPr>
          </a:p>
          <a:p>
            <a:pPr algn="ctr">
              <a:lnSpc>
                <a:spcPts val="2410"/>
              </a:lnSpc>
            </a:pPr>
            <a:endParaRPr lang="en-US" sz="2456" dirty="0">
              <a:solidFill>
                <a:srgbClr val="000000"/>
              </a:solidFill>
              <a:latin typeface="Open Sans"/>
              <a:ea typeface="Open Sans"/>
              <a:cs typeface="Open Sans"/>
              <a:sym typeface="Open Sans"/>
            </a:endParaRPr>
          </a:p>
          <a:p>
            <a:pPr algn="l">
              <a:lnSpc>
                <a:spcPts val="1460"/>
              </a:lnSpc>
            </a:pPr>
            <a:endParaRPr lang="en-US" sz="2456" dirty="0">
              <a:solidFill>
                <a:srgbClr val="000000"/>
              </a:solidFill>
              <a:latin typeface="Open Sans"/>
              <a:ea typeface="Open Sans"/>
              <a:cs typeface="Open Sans"/>
              <a:sym typeface="Open Sans"/>
            </a:endParaRPr>
          </a:p>
          <a:p>
            <a:pPr algn="l">
              <a:lnSpc>
                <a:spcPts val="1460"/>
              </a:lnSpc>
            </a:pPr>
            <a:endParaRPr lang="en-US" sz="2456" dirty="0">
              <a:solidFill>
                <a:srgbClr val="000000"/>
              </a:solidFill>
              <a:latin typeface="Open Sans"/>
              <a:ea typeface="Open Sans"/>
              <a:cs typeface="Open Sans"/>
              <a:sym typeface="Open Sans"/>
            </a:endParaRPr>
          </a:p>
        </p:txBody>
      </p:sp>
      <p:sp>
        <p:nvSpPr>
          <p:cNvPr id="13" name="TextBox 13"/>
          <p:cNvSpPr txBox="1"/>
          <p:nvPr/>
        </p:nvSpPr>
        <p:spPr>
          <a:xfrm>
            <a:off x="8315728" y="1019923"/>
            <a:ext cx="8918504" cy="3327416"/>
          </a:xfrm>
          <a:prstGeom prst="rect">
            <a:avLst/>
          </a:prstGeom>
        </p:spPr>
        <p:txBody>
          <a:bodyPr lIns="0" tIns="0" rIns="0" bIns="0" rtlCol="0" anchor="t">
            <a:spAutoFit/>
          </a:bodyPr>
          <a:lstStyle/>
          <a:p>
            <a:pPr algn="ctr">
              <a:lnSpc>
                <a:spcPts val="6500"/>
              </a:lnSpc>
            </a:pPr>
            <a:r>
              <a:rPr lang="en-US" sz="6500">
                <a:solidFill>
                  <a:srgbClr val="FFFFFF"/>
                </a:solidFill>
                <a:latin typeface="Abril Fatface"/>
                <a:ea typeface="Abril Fatface"/>
                <a:cs typeface="Abril Fatface"/>
                <a:sym typeface="Abril Fatface"/>
              </a:rPr>
              <a:t>UNDERSTANDING THE </a:t>
            </a:r>
          </a:p>
          <a:p>
            <a:pPr algn="ctr">
              <a:lnSpc>
                <a:spcPts val="6500"/>
              </a:lnSpc>
            </a:pPr>
            <a:r>
              <a:rPr lang="en-US" sz="6500">
                <a:solidFill>
                  <a:srgbClr val="FFFFFF"/>
                </a:solidFill>
                <a:latin typeface="Abril Fatface"/>
                <a:ea typeface="Abril Fatface"/>
                <a:cs typeface="Abril Fatface"/>
                <a:sym typeface="Abril Fatface"/>
              </a:rPr>
              <a:t>DRIVING DISTANCE TREND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87807" y="129825"/>
            <a:ext cx="1036085" cy="103608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5122"/>
            </a:solidFill>
          </p:spPr>
          <p:txBody>
            <a:bodyPr/>
            <a:lstStyle/>
            <a:p>
              <a:endParaRPr lang="en-US"/>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3360"/>
                </a:lnSpc>
              </a:pPr>
              <a:endParaRPr/>
            </a:p>
          </p:txBody>
        </p:sp>
      </p:grpSp>
      <p:grpSp>
        <p:nvGrpSpPr>
          <p:cNvPr id="5" name="Group 5"/>
          <p:cNvGrpSpPr/>
          <p:nvPr/>
        </p:nvGrpSpPr>
        <p:grpSpPr>
          <a:xfrm>
            <a:off x="1489016" y="5168542"/>
            <a:ext cx="1036085" cy="103608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5122"/>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3360"/>
                </a:lnSpc>
              </a:pPr>
              <a:endParaRPr/>
            </a:p>
          </p:txBody>
        </p:sp>
      </p:grpSp>
      <p:sp>
        <p:nvSpPr>
          <p:cNvPr id="8" name="Freeform 8"/>
          <p:cNvSpPr/>
          <p:nvPr/>
        </p:nvSpPr>
        <p:spPr>
          <a:xfrm>
            <a:off x="1748957" y="398477"/>
            <a:ext cx="516204" cy="498782"/>
          </a:xfrm>
          <a:custGeom>
            <a:avLst/>
            <a:gdLst/>
            <a:ahLst/>
            <a:cxnLst/>
            <a:rect l="l" t="t" r="r" b="b"/>
            <a:pathLst>
              <a:path w="516204" h="498782">
                <a:moveTo>
                  <a:pt x="0" y="0"/>
                </a:moveTo>
                <a:lnTo>
                  <a:pt x="516204" y="0"/>
                </a:lnTo>
                <a:lnTo>
                  <a:pt x="516204" y="498782"/>
                </a:lnTo>
                <a:lnTo>
                  <a:pt x="0" y="49878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9"/>
          <p:cNvSpPr/>
          <p:nvPr/>
        </p:nvSpPr>
        <p:spPr>
          <a:xfrm>
            <a:off x="1748151" y="5418148"/>
            <a:ext cx="515399" cy="536873"/>
          </a:xfrm>
          <a:custGeom>
            <a:avLst/>
            <a:gdLst/>
            <a:ahLst/>
            <a:cxnLst/>
            <a:rect l="l" t="t" r="r" b="b"/>
            <a:pathLst>
              <a:path w="515399" h="536873">
                <a:moveTo>
                  <a:pt x="0" y="0"/>
                </a:moveTo>
                <a:lnTo>
                  <a:pt x="515398" y="0"/>
                </a:lnTo>
                <a:lnTo>
                  <a:pt x="515398" y="536873"/>
                </a:lnTo>
                <a:lnTo>
                  <a:pt x="0" y="53687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0" name="Group 10"/>
          <p:cNvGrpSpPr/>
          <p:nvPr/>
        </p:nvGrpSpPr>
        <p:grpSpPr>
          <a:xfrm>
            <a:off x="10989129" y="-3708627"/>
            <a:ext cx="9474654" cy="9474654"/>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5122"/>
            </a:solidFill>
          </p:spPr>
          <p:txBody>
            <a:bodyPr/>
            <a:lstStyle/>
            <a:p>
              <a:endParaRPr lang="en-US"/>
            </a:p>
          </p:txBody>
        </p:sp>
        <p:sp>
          <p:nvSpPr>
            <p:cNvPr id="12" name="TextBox 12"/>
            <p:cNvSpPr txBox="1"/>
            <p:nvPr/>
          </p:nvSpPr>
          <p:spPr>
            <a:xfrm>
              <a:off x="76200" y="28575"/>
              <a:ext cx="660400" cy="708025"/>
            </a:xfrm>
            <a:prstGeom prst="rect">
              <a:avLst/>
            </a:prstGeom>
          </p:spPr>
          <p:txBody>
            <a:bodyPr lIns="50800" tIns="50800" rIns="50800" bIns="50800" rtlCol="0" anchor="ctr"/>
            <a:lstStyle/>
            <a:p>
              <a:pPr algn="ctr">
                <a:lnSpc>
                  <a:spcPts val="3360"/>
                </a:lnSpc>
              </a:pPr>
              <a:endParaRPr/>
            </a:p>
          </p:txBody>
        </p:sp>
      </p:grpSp>
      <p:grpSp>
        <p:nvGrpSpPr>
          <p:cNvPr id="13" name="Group 13"/>
          <p:cNvGrpSpPr>
            <a:grpSpLocks noChangeAspect="1"/>
          </p:cNvGrpSpPr>
          <p:nvPr/>
        </p:nvGrpSpPr>
        <p:grpSpPr>
          <a:xfrm>
            <a:off x="11392237" y="2883318"/>
            <a:ext cx="5867063" cy="5867039"/>
            <a:chOff x="0" y="0"/>
            <a:chExt cx="6350000" cy="6349975"/>
          </a:xfrm>
        </p:grpSpPr>
        <p:sp>
          <p:nvSpPr>
            <p:cNvPr id="14" name="Freeform 14"/>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8277" r="-41674"/>
              </a:stretch>
            </a:blipFill>
          </p:spPr>
          <p:txBody>
            <a:bodyPr/>
            <a:lstStyle/>
            <a:p>
              <a:endParaRPr lang="en-US"/>
            </a:p>
          </p:txBody>
        </p:sp>
      </p:grpSp>
      <p:sp>
        <p:nvSpPr>
          <p:cNvPr id="15" name="TextBox 15"/>
          <p:cNvSpPr txBox="1"/>
          <p:nvPr/>
        </p:nvSpPr>
        <p:spPr>
          <a:xfrm>
            <a:off x="2005850" y="725908"/>
            <a:ext cx="8983279" cy="4578350"/>
          </a:xfrm>
          <a:prstGeom prst="rect">
            <a:avLst/>
          </a:prstGeom>
        </p:spPr>
        <p:txBody>
          <a:bodyPr lIns="0" tIns="0" rIns="0" bIns="0" rtlCol="0" anchor="t">
            <a:spAutoFit/>
          </a:bodyPr>
          <a:lstStyle/>
          <a:p>
            <a:pPr algn="l">
              <a:lnSpc>
                <a:spcPts val="2800"/>
              </a:lnSpc>
            </a:pPr>
            <a:endParaRPr/>
          </a:p>
          <a:p>
            <a:pPr algn="l">
              <a:lnSpc>
                <a:spcPts val="2800"/>
              </a:lnSpc>
            </a:pPr>
            <a:r>
              <a:rPr lang="en-US" sz="2000">
                <a:solidFill>
                  <a:srgbClr val="000000"/>
                </a:solidFill>
                <a:latin typeface="Open Sans"/>
                <a:ea typeface="Open Sans"/>
                <a:cs typeface="Open Sans"/>
                <a:sym typeface="Open Sans"/>
              </a:rPr>
              <a:t>The data analysis process utilized PGA Tour data from 1987 to 2025, collected through web scraping and manual downloads. To ensure data integrity, missing values were addressed using column mean imputation. A negative correlation (-0.54) between driving average and par-5 performance was identified, suggesting an inverse relationship between these metrics. K-Means clustering grouped players into three distinct segments, providing insights into different performance patterns. To forecast future trends, Holt’s Exponential Smoothing model was applied, offering reliable predictions. Finally, hypothesis testing confirmed statistical significance, with a T-statistic of 2.27 and a P-value of 0.0147, reinforcing the model’s accuracy in predicting driving distance trends.</a:t>
            </a:r>
          </a:p>
          <a:p>
            <a:pPr algn="l">
              <a:lnSpc>
                <a:spcPts val="2800"/>
              </a:lnSpc>
            </a:pPr>
            <a:endParaRPr lang="en-US" sz="2000">
              <a:solidFill>
                <a:srgbClr val="000000"/>
              </a:solidFill>
              <a:latin typeface="Open Sans"/>
              <a:ea typeface="Open Sans"/>
              <a:cs typeface="Open Sans"/>
              <a:sym typeface="Open Sans"/>
            </a:endParaRPr>
          </a:p>
        </p:txBody>
      </p:sp>
      <p:sp>
        <p:nvSpPr>
          <p:cNvPr id="16" name="TextBox 16"/>
          <p:cNvSpPr txBox="1"/>
          <p:nvPr/>
        </p:nvSpPr>
        <p:spPr>
          <a:xfrm>
            <a:off x="2005850" y="6157002"/>
            <a:ext cx="9250789" cy="4225925"/>
          </a:xfrm>
          <a:prstGeom prst="rect">
            <a:avLst/>
          </a:prstGeom>
        </p:spPr>
        <p:txBody>
          <a:bodyPr lIns="0" tIns="0" rIns="0" bIns="0" rtlCol="0" anchor="t">
            <a:spAutoFit/>
          </a:bodyPr>
          <a:lstStyle/>
          <a:p>
            <a:pPr algn="l">
              <a:lnSpc>
                <a:spcPts val="2800"/>
              </a:lnSpc>
            </a:pPr>
            <a:r>
              <a:rPr lang="en-US" sz="2000">
                <a:solidFill>
                  <a:srgbClr val="000000"/>
                </a:solidFill>
                <a:latin typeface="Open Sans"/>
                <a:ea typeface="Open Sans"/>
                <a:cs typeface="Open Sans"/>
                <a:sym typeface="Open Sans"/>
              </a:rPr>
              <a:t>The average PGA driving distance is 282.15 yards, with a standard deviation of 16.04 yards. Forecasting models project steady increases in driving distance over the next several years, with estimates reaching 302.02 yards by 2025, 302.75 yards by 2026, 303.49 yards by 2027, 304.22 yards by 2028, and 304.95 yards by 2029. Despite these gains, projected distances remain below the USGA’s 317-yard limit, ensuring compliance with current regulations. However, the continuous increase in driving distances may prompt further discussions around potential regulatory changes to maintain competitive balance in professional golf.</a:t>
            </a: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endParaRPr lang="en-US" sz="2000">
              <a:solidFill>
                <a:srgbClr val="000000"/>
              </a:solidFill>
              <a:latin typeface="Open Sans"/>
              <a:ea typeface="Open Sans"/>
              <a:cs typeface="Open Sans"/>
              <a:sym typeface="Open Sans"/>
            </a:endParaRPr>
          </a:p>
        </p:txBody>
      </p:sp>
      <p:sp>
        <p:nvSpPr>
          <p:cNvPr id="17" name="TextBox 17"/>
          <p:cNvSpPr txBox="1"/>
          <p:nvPr/>
        </p:nvSpPr>
        <p:spPr>
          <a:xfrm>
            <a:off x="2686755" y="235589"/>
            <a:ext cx="8950795" cy="1437640"/>
          </a:xfrm>
          <a:prstGeom prst="rect">
            <a:avLst/>
          </a:prstGeom>
        </p:spPr>
        <p:txBody>
          <a:bodyPr lIns="0" tIns="0" rIns="0" bIns="0" rtlCol="0" anchor="t">
            <a:spAutoFit/>
          </a:bodyPr>
          <a:lstStyle/>
          <a:p>
            <a:pPr algn="l">
              <a:lnSpc>
                <a:spcPts val="5599"/>
              </a:lnSpc>
            </a:pPr>
            <a:r>
              <a:rPr lang="en-US" sz="5599">
                <a:solidFill>
                  <a:srgbClr val="000000"/>
                </a:solidFill>
                <a:latin typeface="Abril Fatface"/>
                <a:ea typeface="Abril Fatface"/>
                <a:cs typeface="Abril Fatface"/>
                <a:sym typeface="Abril Fatface"/>
              </a:rPr>
              <a:t>ANALYZING THE DATA</a:t>
            </a:r>
          </a:p>
          <a:p>
            <a:pPr algn="l">
              <a:lnSpc>
                <a:spcPts val="5599"/>
              </a:lnSpc>
            </a:pPr>
            <a:endParaRPr lang="en-US" sz="5599">
              <a:solidFill>
                <a:srgbClr val="000000"/>
              </a:solidFill>
              <a:latin typeface="Abril Fatface"/>
              <a:ea typeface="Abril Fatface"/>
              <a:cs typeface="Abril Fatface"/>
              <a:sym typeface="Abril Fatface"/>
            </a:endParaRPr>
          </a:p>
        </p:txBody>
      </p:sp>
      <p:sp>
        <p:nvSpPr>
          <p:cNvPr id="18" name="TextBox 18"/>
          <p:cNvSpPr txBox="1"/>
          <p:nvPr/>
        </p:nvSpPr>
        <p:spPr>
          <a:xfrm>
            <a:off x="2686755" y="5273317"/>
            <a:ext cx="5286644" cy="742315"/>
          </a:xfrm>
          <a:prstGeom prst="rect">
            <a:avLst/>
          </a:prstGeom>
        </p:spPr>
        <p:txBody>
          <a:bodyPr lIns="0" tIns="0" rIns="0" bIns="0" rtlCol="0" anchor="t">
            <a:spAutoFit/>
          </a:bodyPr>
          <a:lstStyle/>
          <a:p>
            <a:pPr algn="l">
              <a:lnSpc>
                <a:spcPts val="5600"/>
              </a:lnSpc>
            </a:pPr>
            <a:r>
              <a:rPr lang="en-US" sz="5600">
                <a:solidFill>
                  <a:srgbClr val="000000"/>
                </a:solidFill>
                <a:latin typeface="Abril Fatface"/>
                <a:ea typeface="Abril Fatface"/>
                <a:cs typeface="Abril Fatface"/>
                <a:sym typeface="Abril Fatface"/>
              </a:rPr>
              <a:t>KEY FINDINGS</a:t>
            </a:r>
          </a:p>
        </p:txBody>
      </p:sp>
      <p:sp>
        <p:nvSpPr>
          <p:cNvPr id="19" name="AutoShape 19"/>
          <p:cNvSpPr/>
          <p:nvPr/>
        </p:nvSpPr>
        <p:spPr>
          <a:xfrm>
            <a:off x="0" y="9701212"/>
            <a:ext cx="16823977" cy="0"/>
          </a:xfrm>
          <a:prstGeom prst="line">
            <a:avLst/>
          </a:prstGeom>
          <a:ln w="28575" cap="flat">
            <a:solidFill>
              <a:srgbClr val="000000"/>
            </a:solidFill>
            <a:prstDash val="solid"/>
            <a:headEnd type="none" w="sm" len="sm"/>
            <a:tailEnd type="none" w="sm" len="sm"/>
          </a:ln>
        </p:spPr>
        <p:txBody>
          <a:bodyPr/>
          <a:lstStyle/>
          <a:p>
            <a:endParaRPr lang="en-US"/>
          </a:p>
        </p:txBody>
      </p:sp>
      <p:grpSp>
        <p:nvGrpSpPr>
          <p:cNvPr id="20" name="Group 20"/>
          <p:cNvGrpSpPr/>
          <p:nvPr/>
        </p:nvGrpSpPr>
        <p:grpSpPr>
          <a:xfrm>
            <a:off x="16413722" y="9281432"/>
            <a:ext cx="820511" cy="820511"/>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19133"/>
            </a:solidFill>
          </p:spPr>
          <p:txBody>
            <a:bodyPr/>
            <a:lstStyle/>
            <a:p>
              <a:endParaRPr lang="en-US"/>
            </a:p>
          </p:txBody>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3360"/>
                </a:lnSpc>
              </a:pPr>
              <a:r>
                <a:rPr lang="en-US" sz="2400" b="1" dirty="0">
                  <a:solidFill>
                    <a:srgbClr val="FFFFFF"/>
                  </a:solidFill>
                  <a:latin typeface="DM Sans Bold"/>
                  <a:ea typeface="DM Sans Bold"/>
                  <a:cs typeface="DM Sans Bold"/>
                  <a:sym typeface="DM Sans Bold"/>
                </a:rPr>
                <a:t>03</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22638" y="-530535"/>
            <a:ext cx="4442961" cy="4877874"/>
            <a:chOff x="0" y="0"/>
            <a:chExt cx="1170162" cy="1284708"/>
          </a:xfrm>
        </p:grpSpPr>
        <p:sp>
          <p:nvSpPr>
            <p:cNvPr id="3" name="Freeform 3"/>
            <p:cNvSpPr/>
            <p:nvPr/>
          </p:nvSpPr>
          <p:spPr>
            <a:xfrm>
              <a:off x="0" y="0"/>
              <a:ext cx="1170162" cy="1284708"/>
            </a:xfrm>
            <a:custGeom>
              <a:avLst/>
              <a:gdLst/>
              <a:ahLst/>
              <a:cxnLst/>
              <a:rect l="l" t="t" r="r" b="b"/>
              <a:pathLst>
                <a:path w="1170162" h="1284708">
                  <a:moveTo>
                    <a:pt x="0" y="0"/>
                  </a:moveTo>
                  <a:lnTo>
                    <a:pt x="1170162" y="0"/>
                  </a:lnTo>
                  <a:lnTo>
                    <a:pt x="1170162" y="1284708"/>
                  </a:lnTo>
                  <a:lnTo>
                    <a:pt x="0" y="1284708"/>
                  </a:lnTo>
                  <a:close/>
                </a:path>
              </a:pathLst>
            </a:custGeom>
            <a:solidFill>
              <a:srgbClr val="315122"/>
            </a:solidFill>
          </p:spPr>
          <p:txBody>
            <a:bodyPr/>
            <a:lstStyle/>
            <a:p>
              <a:endParaRPr lang="en-US"/>
            </a:p>
          </p:txBody>
        </p:sp>
        <p:sp>
          <p:nvSpPr>
            <p:cNvPr id="4" name="TextBox 4"/>
            <p:cNvSpPr txBox="1"/>
            <p:nvPr/>
          </p:nvSpPr>
          <p:spPr>
            <a:xfrm>
              <a:off x="0" y="-47625"/>
              <a:ext cx="1170162" cy="1332333"/>
            </a:xfrm>
            <a:prstGeom prst="rect">
              <a:avLst/>
            </a:prstGeom>
          </p:spPr>
          <p:txBody>
            <a:bodyPr lIns="50800" tIns="50800" rIns="50800" bIns="50800" rtlCol="0" anchor="ctr"/>
            <a:lstStyle/>
            <a:p>
              <a:pPr algn="ctr">
                <a:lnSpc>
                  <a:spcPts val="3360"/>
                </a:lnSpc>
              </a:pPr>
              <a:endParaRPr/>
            </a:p>
          </p:txBody>
        </p:sp>
      </p:grpSp>
      <p:grpSp>
        <p:nvGrpSpPr>
          <p:cNvPr id="5" name="Group 5"/>
          <p:cNvGrpSpPr/>
          <p:nvPr/>
        </p:nvGrpSpPr>
        <p:grpSpPr>
          <a:xfrm>
            <a:off x="11500719" y="4260011"/>
            <a:ext cx="4442961" cy="4877874"/>
            <a:chOff x="0" y="0"/>
            <a:chExt cx="1170162" cy="1284708"/>
          </a:xfrm>
        </p:grpSpPr>
        <p:sp>
          <p:nvSpPr>
            <p:cNvPr id="6" name="Freeform 6"/>
            <p:cNvSpPr/>
            <p:nvPr/>
          </p:nvSpPr>
          <p:spPr>
            <a:xfrm>
              <a:off x="0" y="0"/>
              <a:ext cx="1170162" cy="1284708"/>
            </a:xfrm>
            <a:custGeom>
              <a:avLst/>
              <a:gdLst/>
              <a:ahLst/>
              <a:cxnLst/>
              <a:rect l="l" t="t" r="r" b="b"/>
              <a:pathLst>
                <a:path w="1170162" h="1284708">
                  <a:moveTo>
                    <a:pt x="0" y="0"/>
                  </a:moveTo>
                  <a:lnTo>
                    <a:pt x="1170162" y="0"/>
                  </a:lnTo>
                  <a:lnTo>
                    <a:pt x="1170162" y="1284708"/>
                  </a:lnTo>
                  <a:lnTo>
                    <a:pt x="0" y="1284708"/>
                  </a:lnTo>
                  <a:close/>
                </a:path>
              </a:pathLst>
            </a:custGeom>
            <a:solidFill>
              <a:srgbClr val="315122"/>
            </a:solidFill>
          </p:spPr>
          <p:txBody>
            <a:bodyPr/>
            <a:lstStyle/>
            <a:p>
              <a:endParaRPr lang="en-US"/>
            </a:p>
          </p:txBody>
        </p:sp>
        <p:sp>
          <p:nvSpPr>
            <p:cNvPr id="7" name="TextBox 7"/>
            <p:cNvSpPr txBox="1"/>
            <p:nvPr/>
          </p:nvSpPr>
          <p:spPr>
            <a:xfrm>
              <a:off x="0" y="-47625"/>
              <a:ext cx="1170162" cy="1332333"/>
            </a:xfrm>
            <a:prstGeom prst="rect">
              <a:avLst/>
            </a:prstGeom>
          </p:spPr>
          <p:txBody>
            <a:bodyPr lIns="50800" tIns="50800" rIns="50800" bIns="50800" rtlCol="0" anchor="ctr"/>
            <a:lstStyle/>
            <a:p>
              <a:pPr algn="ctr">
                <a:lnSpc>
                  <a:spcPts val="3360"/>
                </a:lnSpc>
              </a:pPr>
              <a:endParaRPr/>
            </a:p>
          </p:txBody>
        </p:sp>
      </p:grpSp>
      <p:sp>
        <p:nvSpPr>
          <p:cNvPr id="8" name="Freeform 8"/>
          <p:cNvSpPr/>
          <p:nvPr/>
        </p:nvSpPr>
        <p:spPr>
          <a:xfrm>
            <a:off x="11906367" y="1424294"/>
            <a:ext cx="5327866" cy="7438412"/>
          </a:xfrm>
          <a:custGeom>
            <a:avLst/>
            <a:gdLst/>
            <a:ahLst/>
            <a:cxnLst/>
            <a:rect l="l" t="t" r="r" b="b"/>
            <a:pathLst>
              <a:path w="5327866" h="7438412">
                <a:moveTo>
                  <a:pt x="0" y="0"/>
                </a:moveTo>
                <a:lnTo>
                  <a:pt x="5327866" y="0"/>
                </a:lnTo>
                <a:lnTo>
                  <a:pt x="5327866" y="7438412"/>
                </a:lnTo>
                <a:lnTo>
                  <a:pt x="0" y="7438412"/>
                </a:lnTo>
                <a:lnTo>
                  <a:pt x="0" y="0"/>
                </a:lnTo>
                <a:close/>
              </a:path>
            </a:pathLst>
          </a:custGeom>
          <a:blipFill>
            <a:blip r:embed="rId2"/>
            <a:stretch>
              <a:fillRect l="-91623" r="-17535"/>
            </a:stretch>
          </a:blipFill>
        </p:spPr>
        <p:txBody>
          <a:bodyPr/>
          <a:lstStyle/>
          <a:p>
            <a:endParaRPr lang="en-US"/>
          </a:p>
        </p:txBody>
      </p:sp>
      <p:sp>
        <p:nvSpPr>
          <p:cNvPr id="9" name="TextBox 9"/>
          <p:cNvSpPr txBox="1"/>
          <p:nvPr/>
        </p:nvSpPr>
        <p:spPr>
          <a:xfrm>
            <a:off x="529043" y="4033536"/>
            <a:ext cx="10971676" cy="6340474"/>
          </a:xfrm>
          <a:prstGeom prst="rect">
            <a:avLst/>
          </a:prstGeom>
        </p:spPr>
        <p:txBody>
          <a:bodyPr lIns="0" tIns="0" rIns="0" bIns="0" rtlCol="0" anchor="t">
            <a:spAutoFit/>
          </a:bodyPr>
          <a:lstStyle/>
          <a:p>
            <a:pPr algn="l">
              <a:lnSpc>
                <a:spcPts val="2800"/>
              </a:lnSpc>
            </a:pPr>
            <a:r>
              <a:rPr lang="en-US" sz="2000">
                <a:solidFill>
                  <a:srgbClr val="000000"/>
                </a:solidFill>
                <a:latin typeface="Open Sans"/>
                <a:ea typeface="Open Sans"/>
                <a:cs typeface="Open Sans"/>
                <a:sym typeface="Open Sans"/>
              </a:rPr>
              <a:t>One of the primary limitations of K-Means clustering is that it assumes data points form spherical clusters. This assumption may not accurately capture the complexity of real-world data patterns, leading to potential oversimplifications in trend analysis.</a:t>
            </a: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r>
              <a:rPr lang="en-US" sz="2000">
                <a:solidFill>
                  <a:srgbClr val="000000"/>
                </a:solidFill>
                <a:latin typeface="Open Sans"/>
                <a:ea typeface="Open Sans"/>
                <a:cs typeface="Open Sans"/>
                <a:sym typeface="Open Sans"/>
              </a:rPr>
              <a:t>Holt’s Exponential Smoothing Model is another useful forecasting tool; however, it primarily relies on historical trends and does not account for significant external factors that could impact driving distances. These factors include equipment rule changes, which may impose restrictions on club and ball design, biomechanics advancements, which could lead to improvements in player performance and swing efficiency, and weather conditions, which can introduce seasonal variability that the model does not factor in.</a:t>
            </a: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r>
              <a:rPr lang="en-US" sz="2000">
                <a:solidFill>
                  <a:srgbClr val="000000"/>
                </a:solidFill>
                <a:latin typeface="Open Sans"/>
                <a:ea typeface="Open Sans"/>
                <a:cs typeface="Open Sans"/>
                <a:sym typeface="Open Sans"/>
              </a:rPr>
              <a:t>Another constraint of the analysis is that the dataset is limited to PGA professionals, which reduces the generalizability of the findings. Trends observed among elite players may not necessarily reflect those of amateur or recreational golfers, thereby limiting the broader applicability of the study.</a:t>
            </a: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r>
              <a:rPr lang="en-US" sz="2000">
                <a:solidFill>
                  <a:srgbClr val="000000"/>
                </a:solidFill>
                <a:latin typeface="Open Sans"/>
                <a:ea typeface="Open Sans"/>
                <a:cs typeface="Open Sans"/>
                <a:sym typeface="Open Sans"/>
              </a:rPr>
              <a:t> </a:t>
            </a:r>
          </a:p>
        </p:txBody>
      </p:sp>
      <p:sp>
        <p:nvSpPr>
          <p:cNvPr id="10" name="TextBox 10"/>
          <p:cNvSpPr txBox="1"/>
          <p:nvPr/>
        </p:nvSpPr>
        <p:spPr>
          <a:xfrm>
            <a:off x="1732630" y="301869"/>
            <a:ext cx="7411370" cy="4266565"/>
          </a:xfrm>
          <a:prstGeom prst="rect">
            <a:avLst/>
          </a:prstGeom>
        </p:spPr>
        <p:txBody>
          <a:bodyPr lIns="0" tIns="0" rIns="0" bIns="0" rtlCol="0" anchor="t">
            <a:spAutoFit/>
          </a:bodyPr>
          <a:lstStyle/>
          <a:p>
            <a:pPr algn="ctr">
              <a:lnSpc>
                <a:spcPts val="5600"/>
              </a:lnSpc>
            </a:pPr>
            <a:r>
              <a:rPr lang="en-US" sz="5600">
                <a:solidFill>
                  <a:srgbClr val="000000"/>
                </a:solidFill>
                <a:latin typeface="Abril Fatface"/>
                <a:ea typeface="Abril Fatface"/>
                <a:cs typeface="Abril Fatface"/>
                <a:sym typeface="Abril Fatface"/>
              </a:rPr>
              <a:t>CHALLENGES </a:t>
            </a:r>
          </a:p>
          <a:p>
            <a:pPr algn="ctr">
              <a:lnSpc>
                <a:spcPts val="5600"/>
              </a:lnSpc>
            </a:pPr>
            <a:r>
              <a:rPr lang="en-US" sz="5600">
                <a:solidFill>
                  <a:srgbClr val="000000"/>
                </a:solidFill>
                <a:latin typeface="Abril Fatface"/>
                <a:ea typeface="Abril Fatface"/>
                <a:cs typeface="Abril Fatface"/>
                <a:sym typeface="Abril Fatface"/>
              </a:rPr>
              <a:t>&amp; </a:t>
            </a:r>
          </a:p>
          <a:p>
            <a:pPr algn="ctr">
              <a:lnSpc>
                <a:spcPts val="5600"/>
              </a:lnSpc>
            </a:pPr>
            <a:r>
              <a:rPr lang="en-US" sz="5600">
                <a:solidFill>
                  <a:srgbClr val="000000"/>
                </a:solidFill>
                <a:latin typeface="Abril Fatface"/>
                <a:ea typeface="Abril Fatface"/>
                <a:cs typeface="Abril Fatface"/>
                <a:sym typeface="Abril Fatface"/>
              </a:rPr>
              <a:t>LIMITATIONS </a:t>
            </a:r>
          </a:p>
          <a:p>
            <a:pPr algn="ctr">
              <a:lnSpc>
                <a:spcPts val="5600"/>
              </a:lnSpc>
            </a:pPr>
            <a:r>
              <a:rPr lang="en-US" sz="5600">
                <a:solidFill>
                  <a:srgbClr val="000000"/>
                </a:solidFill>
                <a:latin typeface="Abril Fatface"/>
                <a:ea typeface="Abril Fatface"/>
                <a:cs typeface="Abril Fatface"/>
                <a:sym typeface="Abril Fatface"/>
              </a:rPr>
              <a:t>IN </a:t>
            </a:r>
          </a:p>
          <a:p>
            <a:pPr algn="ctr">
              <a:lnSpc>
                <a:spcPts val="5600"/>
              </a:lnSpc>
            </a:pPr>
            <a:r>
              <a:rPr lang="en-US" sz="5600">
                <a:solidFill>
                  <a:srgbClr val="000000"/>
                </a:solidFill>
                <a:latin typeface="Abril Fatface"/>
                <a:ea typeface="Abril Fatface"/>
                <a:cs typeface="Abril Fatface"/>
                <a:sym typeface="Abril Fatface"/>
              </a:rPr>
              <a:t>ANALYSIS</a:t>
            </a:r>
          </a:p>
          <a:p>
            <a:pPr algn="l">
              <a:lnSpc>
                <a:spcPts val="5600"/>
              </a:lnSpc>
            </a:pPr>
            <a:endParaRPr lang="en-US" sz="5600">
              <a:solidFill>
                <a:srgbClr val="000000"/>
              </a:solidFill>
              <a:latin typeface="Abril Fatface"/>
              <a:ea typeface="Abril Fatface"/>
              <a:cs typeface="Abril Fatface"/>
              <a:sym typeface="Abril Fatface"/>
            </a:endParaRPr>
          </a:p>
        </p:txBody>
      </p:sp>
      <p:sp>
        <p:nvSpPr>
          <p:cNvPr id="11" name="AutoShape 11"/>
          <p:cNvSpPr/>
          <p:nvPr/>
        </p:nvSpPr>
        <p:spPr>
          <a:xfrm>
            <a:off x="0" y="9701212"/>
            <a:ext cx="16823977" cy="0"/>
          </a:xfrm>
          <a:prstGeom prst="line">
            <a:avLst/>
          </a:prstGeom>
          <a:ln w="28575" cap="flat">
            <a:solidFill>
              <a:srgbClr val="000000"/>
            </a:solidFill>
            <a:prstDash val="solid"/>
            <a:headEnd type="none" w="sm" len="sm"/>
            <a:tailEnd type="none" w="sm" len="sm"/>
          </a:ln>
        </p:spPr>
        <p:txBody>
          <a:bodyPr/>
          <a:lstStyle/>
          <a:p>
            <a:endParaRPr lang="en-US"/>
          </a:p>
        </p:txBody>
      </p:sp>
      <p:grpSp>
        <p:nvGrpSpPr>
          <p:cNvPr id="12" name="Group 12"/>
          <p:cNvGrpSpPr/>
          <p:nvPr/>
        </p:nvGrpSpPr>
        <p:grpSpPr>
          <a:xfrm>
            <a:off x="16413722" y="9281432"/>
            <a:ext cx="820511" cy="82051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19133"/>
            </a:solidFill>
          </p:spPr>
          <p:txBody>
            <a:bodyPr/>
            <a:lstStyle/>
            <a:p>
              <a:endParaRPr lang="en-US"/>
            </a:p>
          </p:txBody>
        </p:sp>
        <p:sp>
          <p:nvSpPr>
            <p:cNvPr id="14" name="TextBox 14"/>
            <p:cNvSpPr txBox="1"/>
            <p:nvPr/>
          </p:nvSpPr>
          <p:spPr>
            <a:xfrm>
              <a:off x="76200" y="28575"/>
              <a:ext cx="660400" cy="708025"/>
            </a:xfrm>
            <a:prstGeom prst="rect">
              <a:avLst/>
            </a:prstGeom>
          </p:spPr>
          <p:txBody>
            <a:bodyPr lIns="50800" tIns="50800" rIns="50800" bIns="50800" rtlCol="0" anchor="ctr"/>
            <a:lstStyle/>
            <a:p>
              <a:pPr algn="ctr">
                <a:lnSpc>
                  <a:spcPts val="3360"/>
                </a:lnSpc>
              </a:pPr>
              <a:r>
                <a:rPr lang="en-US" sz="2400" b="1" dirty="0">
                  <a:solidFill>
                    <a:srgbClr val="FFFFFF"/>
                  </a:solidFill>
                  <a:latin typeface="DM Sans Bold"/>
                  <a:ea typeface="DM Sans Bold"/>
                  <a:cs typeface="DM Sans Bold"/>
                  <a:sym typeface="DM Sans Bold"/>
                </a:rPr>
                <a:t>04</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9701212"/>
            <a:ext cx="16823977" cy="0"/>
          </a:xfrm>
          <a:prstGeom prst="line">
            <a:avLst/>
          </a:prstGeom>
          <a:ln w="28575" cap="flat">
            <a:solidFill>
              <a:srgbClr val="000000"/>
            </a:solidFill>
            <a:prstDash val="solid"/>
            <a:headEnd type="none" w="sm" len="sm"/>
            <a:tailEnd type="none" w="sm" len="sm"/>
          </a:ln>
        </p:spPr>
        <p:txBody>
          <a:bodyPr/>
          <a:lstStyle/>
          <a:p>
            <a:endParaRPr lang="en-US"/>
          </a:p>
        </p:txBody>
      </p:sp>
      <p:grpSp>
        <p:nvGrpSpPr>
          <p:cNvPr id="3" name="Group 3"/>
          <p:cNvGrpSpPr/>
          <p:nvPr/>
        </p:nvGrpSpPr>
        <p:grpSpPr>
          <a:xfrm>
            <a:off x="16413722" y="9281432"/>
            <a:ext cx="820511" cy="8205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19133"/>
            </a:solidFill>
          </p:spPr>
          <p:txBody>
            <a:bodyPr/>
            <a:lstStyle/>
            <a:p>
              <a:endParaRPr lang="en-US"/>
            </a:p>
          </p:txBody>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3360"/>
                </a:lnSpc>
              </a:pPr>
              <a:r>
                <a:rPr lang="en-US" sz="2400" b="1" dirty="0">
                  <a:solidFill>
                    <a:srgbClr val="FFFFFF"/>
                  </a:solidFill>
                  <a:latin typeface="DM Sans Bold"/>
                  <a:ea typeface="DM Sans Bold"/>
                  <a:cs typeface="DM Sans Bold"/>
                  <a:sym typeface="DM Sans Bold"/>
                </a:rPr>
                <a:t>05</a:t>
              </a:r>
            </a:p>
          </p:txBody>
        </p:sp>
      </p:grpSp>
      <p:grpSp>
        <p:nvGrpSpPr>
          <p:cNvPr id="6" name="Group 6"/>
          <p:cNvGrpSpPr/>
          <p:nvPr/>
        </p:nvGrpSpPr>
        <p:grpSpPr>
          <a:xfrm>
            <a:off x="-2965043" y="-2129369"/>
            <a:ext cx="10601800" cy="10601800"/>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5122"/>
            </a:solidFill>
          </p:spPr>
          <p:txBody>
            <a:bodyPr/>
            <a:lstStyle/>
            <a:p>
              <a:endParaRPr lang="en-US"/>
            </a:p>
          </p:txBody>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3360"/>
                </a:lnSpc>
              </a:pPr>
              <a:endParaRPr/>
            </a:p>
          </p:txBody>
        </p:sp>
      </p:grpSp>
      <p:grpSp>
        <p:nvGrpSpPr>
          <p:cNvPr id="9" name="Group 9"/>
          <p:cNvGrpSpPr>
            <a:grpSpLocks noChangeAspect="1"/>
          </p:cNvGrpSpPr>
          <p:nvPr/>
        </p:nvGrpSpPr>
        <p:grpSpPr>
          <a:xfrm rot="-448979">
            <a:off x="1903561" y="1254123"/>
            <a:ext cx="3962292" cy="7652378"/>
            <a:chOff x="0" y="0"/>
            <a:chExt cx="3290570" cy="6355080"/>
          </a:xfrm>
        </p:grpSpPr>
        <p:sp>
          <p:nvSpPr>
            <p:cNvPr id="10" name="Freeform 10"/>
            <p:cNvSpPr/>
            <p:nvPr/>
          </p:nvSpPr>
          <p:spPr>
            <a:xfrm>
              <a:off x="0" y="1270"/>
              <a:ext cx="3289300" cy="6353810"/>
            </a:xfrm>
            <a:custGeom>
              <a:avLst/>
              <a:gdLst/>
              <a:ahLst/>
              <a:cxnLst/>
              <a:rect l="l" t="t" r="r" b="b"/>
              <a:pathLst>
                <a:path w="3289300" h="6353810">
                  <a:moveTo>
                    <a:pt x="3289300" y="6353810"/>
                  </a:moveTo>
                  <a:lnTo>
                    <a:pt x="0" y="6353810"/>
                  </a:lnTo>
                  <a:lnTo>
                    <a:pt x="0" y="0"/>
                  </a:lnTo>
                  <a:lnTo>
                    <a:pt x="3289300" y="0"/>
                  </a:lnTo>
                  <a:lnTo>
                    <a:pt x="3289300" y="6353810"/>
                  </a:lnTo>
                  <a:close/>
                </a:path>
              </a:pathLst>
            </a:custGeom>
            <a:solidFill>
              <a:srgbClr val="FFFFFF"/>
            </a:solidFill>
          </p:spPr>
          <p:txBody>
            <a:bodyPr/>
            <a:lstStyle/>
            <a:p>
              <a:endParaRPr lang="en-US"/>
            </a:p>
          </p:txBody>
        </p:sp>
        <p:sp>
          <p:nvSpPr>
            <p:cNvPr id="11" name="Freeform 11"/>
            <p:cNvSpPr/>
            <p:nvPr/>
          </p:nvSpPr>
          <p:spPr>
            <a:xfrm>
              <a:off x="179070" y="3233420"/>
              <a:ext cx="2928620" cy="2940050"/>
            </a:xfrm>
            <a:custGeom>
              <a:avLst/>
              <a:gdLst/>
              <a:ahLst/>
              <a:cxnLst/>
              <a:rect l="l" t="t" r="r" b="b"/>
              <a:pathLst>
                <a:path w="2928620" h="2940050">
                  <a:moveTo>
                    <a:pt x="2928620" y="2940050"/>
                  </a:moveTo>
                  <a:lnTo>
                    <a:pt x="0" y="2940050"/>
                  </a:lnTo>
                  <a:lnTo>
                    <a:pt x="0" y="0"/>
                  </a:lnTo>
                  <a:lnTo>
                    <a:pt x="2928620" y="0"/>
                  </a:lnTo>
                  <a:lnTo>
                    <a:pt x="2928620" y="2940050"/>
                  </a:lnTo>
                  <a:lnTo>
                    <a:pt x="2928620" y="2940050"/>
                  </a:lnTo>
                  <a:close/>
                </a:path>
              </a:pathLst>
            </a:custGeom>
            <a:blipFill>
              <a:blip r:embed="rId2"/>
              <a:stretch>
                <a:fillRect r="-50585"/>
              </a:stretch>
            </a:blipFill>
          </p:spPr>
          <p:txBody>
            <a:bodyPr/>
            <a:lstStyle/>
            <a:p>
              <a:endParaRPr lang="en-US"/>
            </a:p>
          </p:txBody>
        </p:sp>
        <p:sp>
          <p:nvSpPr>
            <p:cNvPr id="12" name="Freeform 12"/>
            <p:cNvSpPr/>
            <p:nvPr/>
          </p:nvSpPr>
          <p:spPr>
            <a:xfrm>
              <a:off x="181610" y="180340"/>
              <a:ext cx="2928620" cy="2940050"/>
            </a:xfrm>
            <a:custGeom>
              <a:avLst/>
              <a:gdLst/>
              <a:ahLst/>
              <a:cxnLst/>
              <a:rect l="l" t="t" r="r" b="b"/>
              <a:pathLst>
                <a:path w="2928620" h="2940050">
                  <a:moveTo>
                    <a:pt x="2928620" y="2940050"/>
                  </a:moveTo>
                  <a:lnTo>
                    <a:pt x="0" y="2940050"/>
                  </a:lnTo>
                  <a:lnTo>
                    <a:pt x="0" y="0"/>
                  </a:lnTo>
                  <a:lnTo>
                    <a:pt x="2928620" y="0"/>
                  </a:lnTo>
                  <a:lnTo>
                    <a:pt x="2928620" y="2940050"/>
                  </a:lnTo>
                  <a:lnTo>
                    <a:pt x="2928620" y="2940050"/>
                  </a:lnTo>
                  <a:close/>
                </a:path>
              </a:pathLst>
            </a:custGeom>
            <a:blipFill>
              <a:blip r:embed="rId3"/>
              <a:stretch>
                <a:fillRect l="-19671" r="-72958" b="-27920"/>
              </a:stretch>
            </a:blipFill>
          </p:spPr>
          <p:txBody>
            <a:bodyPr/>
            <a:lstStyle/>
            <a:p>
              <a:endParaRPr lang="en-US"/>
            </a:p>
          </p:txBody>
        </p:sp>
        <p:sp>
          <p:nvSpPr>
            <p:cNvPr id="13" name="Freeform 13"/>
            <p:cNvSpPr/>
            <p:nvPr/>
          </p:nvSpPr>
          <p:spPr>
            <a:xfrm>
              <a:off x="54610" y="439420"/>
              <a:ext cx="3173730" cy="5429250"/>
            </a:xfrm>
            <a:custGeom>
              <a:avLst/>
              <a:gdLst/>
              <a:ahLst/>
              <a:cxnLst/>
              <a:rect l="l" t="t" r="r" b="b"/>
              <a:pathLst>
                <a:path w="3173730" h="5429250">
                  <a:moveTo>
                    <a:pt x="3117850" y="751840"/>
                  </a:moveTo>
                  <a:lnTo>
                    <a:pt x="3117850" y="716280"/>
                  </a:lnTo>
                  <a:lnTo>
                    <a:pt x="3129280" y="716280"/>
                  </a:lnTo>
                  <a:lnTo>
                    <a:pt x="3129280" y="740410"/>
                  </a:lnTo>
                  <a:lnTo>
                    <a:pt x="3140710" y="740410"/>
                  </a:lnTo>
                  <a:lnTo>
                    <a:pt x="3140710" y="717550"/>
                  </a:lnTo>
                  <a:lnTo>
                    <a:pt x="3152140" y="717550"/>
                  </a:lnTo>
                  <a:lnTo>
                    <a:pt x="3152140" y="740410"/>
                  </a:lnTo>
                  <a:lnTo>
                    <a:pt x="3173730" y="740410"/>
                  </a:lnTo>
                  <a:lnTo>
                    <a:pt x="3173730" y="751840"/>
                  </a:lnTo>
                  <a:lnTo>
                    <a:pt x="3117850" y="751840"/>
                  </a:lnTo>
                  <a:close/>
                  <a:moveTo>
                    <a:pt x="3117850" y="702310"/>
                  </a:moveTo>
                  <a:lnTo>
                    <a:pt x="3117850" y="690880"/>
                  </a:lnTo>
                  <a:lnTo>
                    <a:pt x="3171190" y="690880"/>
                  </a:lnTo>
                  <a:lnTo>
                    <a:pt x="3171190" y="702310"/>
                  </a:lnTo>
                  <a:lnTo>
                    <a:pt x="3117850" y="702310"/>
                  </a:lnTo>
                  <a:close/>
                  <a:moveTo>
                    <a:pt x="3117850" y="674370"/>
                  </a:moveTo>
                  <a:lnTo>
                    <a:pt x="3117850" y="662940"/>
                  </a:lnTo>
                  <a:lnTo>
                    <a:pt x="3161030" y="662940"/>
                  </a:lnTo>
                  <a:lnTo>
                    <a:pt x="3161030" y="640080"/>
                  </a:lnTo>
                  <a:lnTo>
                    <a:pt x="3172460" y="640080"/>
                  </a:lnTo>
                  <a:lnTo>
                    <a:pt x="3172460" y="674370"/>
                  </a:lnTo>
                  <a:lnTo>
                    <a:pt x="3117850" y="674370"/>
                  </a:lnTo>
                  <a:close/>
                  <a:moveTo>
                    <a:pt x="3117850" y="628650"/>
                  </a:moveTo>
                  <a:lnTo>
                    <a:pt x="3117850" y="610870"/>
                  </a:lnTo>
                  <a:lnTo>
                    <a:pt x="3153410" y="598170"/>
                  </a:lnTo>
                  <a:lnTo>
                    <a:pt x="3153410" y="598170"/>
                  </a:lnTo>
                  <a:lnTo>
                    <a:pt x="3117850" y="585470"/>
                  </a:lnTo>
                  <a:lnTo>
                    <a:pt x="3117850" y="567690"/>
                  </a:lnTo>
                  <a:lnTo>
                    <a:pt x="3171190" y="567690"/>
                  </a:lnTo>
                  <a:lnTo>
                    <a:pt x="3171190" y="579120"/>
                  </a:lnTo>
                  <a:lnTo>
                    <a:pt x="3129280" y="579120"/>
                  </a:lnTo>
                  <a:lnTo>
                    <a:pt x="3129280" y="579120"/>
                  </a:lnTo>
                  <a:lnTo>
                    <a:pt x="3171190" y="593090"/>
                  </a:lnTo>
                  <a:lnTo>
                    <a:pt x="3171190" y="601980"/>
                  </a:lnTo>
                  <a:lnTo>
                    <a:pt x="3129280" y="615950"/>
                  </a:lnTo>
                  <a:lnTo>
                    <a:pt x="3129280" y="615950"/>
                  </a:lnTo>
                  <a:lnTo>
                    <a:pt x="3171190" y="615950"/>
                  </a:lnTo>
                  <a:lnTo>
                    <a:pt x="3171190" y="627380"/>
                  </a:lnTo>
                  <a:lnTo>
                    <a:pt x="3117850" y="628650"/>
                  </a:lnTo>
                  <a:lnTo>
                    <a:pt x="3117850" y="628650"/>
                  </a:lnTo>
                  <a:close/>
                  <a:moveTo>
                    <a:pt x="3117850" y="523240"/>
                  </a:moveTo>
                  <a:lnTo>
                    <a:pt x="3117850" y="506730"/>
                  </a:lnTo>
                  <a:lnTo>
                    <a:pt x="3155950" y="483870"/>
                  </a:lnTo>
                  <a:lnTo>
                    <a:pt x="3155950" y="483870"/>
                  </a:lnTo>
                  <a:lnTo>
                    <a:pt x="3117850" y="483870"/>
                  </a:lnTo>
                  <a:lnTo>
                    <a:pt x="3117850" y="472440"/>
                  </a:lnTo>
                  <a:lnTo>
                    <a:pt x="3171190" y="472440"/>
                  </a:lnTo>
                  <a:lnTo>
                    <a:pt x="3171190" y="487680"/>
                  </a:lnTo>
                  <a:lnTo>
                    <a:pt x="3133090" y="511810"/>
                  </a:lnTo>
                  <a:lnTo>
                    <a:pt x="3133090" y="511810"/>
                  </a:lnTo>
                  <a:lnTo>
                    <a:pt x="3171190" y="511810"/>
                  </a:lnTo>
                  <a:lnTo>
                    <a:pt x="3171190" y="523240"/>
                  </a:lnTo>
                  <a:lnTo>
                    <a:pt x="3117850" y="523240"/>
                  </a:lnTo>
                  <a:close/>
                  <a:moveTo>
                    <a:pt x="3117850" y="454660"/>
                  </a:moveTo>
                  <a:lnTo>
                    <a:pt x="3117850" y="417830"/>
                  </a:lnTo>
                  <a:lnTo>
                    <a:pt x="3129280" y="417830"/>
                  </a:lnTo>
                  <a:lnTo>
                    <a:pt x="3129280" y="443230"/>
                  </a:lnTo>
                  <a:lnTo>
                    <a:pt x="3139440" y="443230"/>
                  </a:lnTo>
                  <a:lnTo>
                    <a:pt x="3139440" y="420370"/>
                  </a:lnTo>
                  <a:lnTo>
                    <a:pt x="3150870" y="420370"/>
                  </a:lnTo>
                  <a:lnTo>
                    <a:pt x="3150870" y="443230"/>
                  </a:lnTo>
                  <a:lnTo>
                    <a:pt x="3162300" y="443230"/>
                  </a:lnTo>
                  <a:lnTo>
                    <a:pt x="3162300" y="416560"/>
                  </a:lnTo>
                  <a:lnTo>
                    <a:pt x="3173730" y="416560"/>
                  </a:lnTo>
                  <a:lnTo>
                    <a:pt x="3173730" y="454660"/>
                  </a:lnTo>
                  <a:lnTo>
                    <a:pt x="3117850" y="454660"/>
                  </a:lnTo>
                  <a:close/>
                  <a:moveTo>
                    <a:pt x="3167380" y="353060"/>
                  </a:moveTo>
                  <a:cubicBezTo>
                    <a:pt x="3168650" y="356870"/>
                    <a:pt x="3169920" y="360680"/>
                    <a:pt x="3171190" y="364490"/>
                  </a:cubicBezTo>
                  <a:cubicBezTo>
                    <a:pt x="3172460" y="368300"/>
                    <a:pt x="3172460" y="372110"/>
                    <a:pt x="3172460" y="375920"/>
                  </a:cubicBezTo>
                  <a:cubicBezTo>
                    <a:pt x="3172460" y="379730"/>
                    <a:pt x="3171190" y="383540"/>
                    <a:pt x="3169920" y="387350"/>
                  </a:cubicBezTo>
                  <a:cubicBezTo>
                    <a:pt x="3168650" y="391160"/>
                    <a:pt x="3166110" y="393700"/>
                    <a:pt x="3164840" y="396240"/>
                  </a:cubicBezTo>
                  <a:cubicBezTo>
                    <a:pt x="3163570" y="398780"/>
                    <a:pt x="3159760" y="401320"/>
                    <a:pt x="3155950" y="402590"/>
                  </a:cubicBezTo>
                  <a:cubicBezTo>
                    <a:pt x="3152140" y="403860"/>
                    <a:pt x="3148330" y="405130"/>
                    <a:pt x="3144520" y="405130"/>
                  </a:cubicBezTo>
                  <a:cubicBezTo>
                    <a:pt x="3140710" y="405130"/>
                    <a:pt x="3136900" y="403860"/>
                    <a:pt x="3133090" y="402590"/>
                  </a:cubicBezTo>
                  <a:cubicBezTo>
                    <a:pt x="3129280" y="401320"/>
                    <a:pt x="3126740" y="398780"/>
                    <a:pt x="3124200" y="396240"/>
                  </a:cubicBezTo>
                  <a:cubicBezTo>
                    <a:pt x="3121660" y="393700"/>
                    <a:pt x="3120390" y="391160"/>
                    <a:pt x="3119121" y="387350"/>
                  </a:cubicBezTo>
                  <a:cubicBezTo>
                    <a:pt x="3117850" y="383540"/>
                    <a:pt x="3116581" y="379730"/>
                    <a:pt x="3116581" y="375920"/>
                  </a:cubicBezTo>
                  <a:cubicBezTo>
                    <a:pt x="3116581" y="372110"/>
                    <a:pt x="3116581" y="367030"/>
                    <a:pt x="3117851" y="364490"/>
                  </a:cubicBezTo>
                  <a:cubicBezTo>
                    <a:pt x="3119121" y="360680"/>
                    <a:pt x="3120391" y="358140"/>
                    <a:pt x="3122931" y="354330"/>
                  </a:cubicBezTo>
                  <a:lnTo>
                    <a:pt x="3131821" y="363220"/>
                  </a:lnTo>
                  <a:cubicBezTo>
                    <a:pt x="3130550" y="364490"/>
                    <a:pt x="3129281" y="367030"/>
                    <a:pt x="3128010" y="368300"/>
                  </a:cubicBezTo>
                  <a:cubicBezTo>
                    <a:pt x="3126740" y="370840"/>
                    <a:pt x="3126740" y="373380"/>
                    <a:pt x="3126740" y="375920"/>
                  </a:cubicBezTo>
                  <a:cubicBezTo>
                    <a:pt x="3126740" y="378460"/>
                    <a:pt x="3126740" y="381000"/>
                    <a:pt x="3128010" y="382270"/>
                  </a:cubicBezTo>
                  <a:cubicBezTo>
                    <a:pt x="3129281" y="384810"/>
                    <a:pt x="3130550" y="386080"/>
                    <a:pt x="3131821" y="387350"/>
                  </a:cubicBezTo>
                  <a:cubicBezTo>
                    <a:pt x="3133091" y="388620"/>
                    <a:pt x="3135631" y="389890"/>
                    <a:pt x="3136900" y="391160"/>
                  </a:cubicBezTo>
                  <a:cubicBezTo>
                    <a:pt x="3138170" y="392430"/>
                    <a:pt x="3140710" y="392430"/>
                    <a:pt x="3143250" y="392430"/>
                  </a:cubicBezTo>
                  <a:cubicBezTo>
                    <a:pt x="3145790" y="392430"/>
                    <a:pt x="3148330" y="392430"/>
                    <a:pt x="3149600" y="391160"/>
                  </a:cubicBezTo>
                  <a:cubicBezTo>
                    <a:pt x="3150871" y="389890"/>
                    <a:pt x="3153410" y="388620"/>
                    <a:pt x="3154680" y="387350"/>
                  </a:cubicBezTo>
                  <a:cubicBezTo>
                    <a:pt x="3155950" y="386080"/>
                    <a:pt x="3157220" y="383540"/>
                    <a:pt x="3158490" y="382270"/>
                  </a:cubicBezTo>
                  <a:cubicBezTo>
                    <a:pt x="3159760" y="379730"/>
                    <a:pt x="3159760" y="378460"/>
                    <a:pt x="3159760" y="375920"/>
                  </a:cubicBezTo>
                  <a:cubicBezTo>
                    <a:pt x="3159760" y="373380"/>
                    <a:pt x="3159760" y="370840"/>
                    <a:pt x="3158490" y="369570"/>
                  </a:cubicBezTo>
                  <a:cubicBezTo>
                    <a:pt x="3157220" y="368300"/>
                    <a:pt x="3157220" y="365760"/>
                    <a:pt x="3157220" y="364490"/>
                  </a:cubicBezTo>
                  <a:lnTo>
                    <a:pt x="3148330" y="364490"/>
                  </a:lnTo>
                  <a:lnTo>
                    <a:pt x="3148330" y="374650"/>
                  </a:lnTo>
                  <a:lnTo>
                    <a:pt x="3136900" y="374650"/>
                  </a:lnTo>
                  <a:lnTo>
                    <a:pt x="3136900" y="353060"/>
                  </a:lnTo>
                  <a:cubicBezTo>
                    <a:pt x="3136900" y="353060"/>
                    <a:pt x="3167380" y="353060"/>
                    <a:pt x="3167380" y="353060"/>
                  </a:cubicBezTo>
                  <a:close/>
                  <a:moveTo>
                    <a:pt x="3117850" y="325120"/>
                  </a:moveTo>
                  <a:lnTo>
                    <a:pt x="3117850" y="314960"/>
                  </a:lnTo>
                  <a:lnTo>
                    <a:pt x="3171190" y="292100"/>
                  </a:lnTo>
                  <a:lnTo>
                    <a:pt x="3171190" y="306070"/>
                  </a:lnTo>
                  <a:lnTo>
                    <a:pt x="3159760" y="311150"/>
                  </a:lnTo>
                  <a:lnTo>
                    <a:pt x="3159760" y="331470"/>
                  </a:lnTo>
                  <a:lnTo>
                    <a:pt x="3171190" y="335280"/>
                  </a:lnTo>
                  <a:lnTo>
                    <a:pt x="3171190" y="347980"/>
                  </a:lnTo>
                  <a:lnTo>
                    <a:pt x="3117850" y="325120"/>
                  </a:lnTo>
                  <a:close/>
                  <a:moveTo>
                    <a:pt x="3133090" y="320040"/>
                  </a:moveTo>
                  <a:lnTo>
                    <a:pt x="3149600" y="326390"/>
                  </a:lnTo>
                  <a:lnTo>
                    <a:pt x="3149600" y="313690"/>
                  </a:lnTo>
                  <a:lnTo>
                    <a:pt x="3133090" y="320040"/>
                  </a:lnTo>
                  <a:close/>
                  <a:moveTo>
                    <a:pt x="3128010" y="278130"/>
                  </a:moveTo>
                  <a:lnTo>
                    <a:pt x="3128010" y="293370"/>
                  </a:lnTo>
                  <a:lnTo>
                    <a:pt x="3117850" y="293370"/>
                  </a:lnTo>
                  <a:lnTo>
                    <a:pt x="3117850" y="250190"/>
                  </a:lnTo>
                  <a:lnTo>
                    <a:pt x="3128010" y="250190"/>
                  </a:lnTo>
                  <a:lnTo>
                    <a:pt x="3128010" y="265430"/>
                  </a:lnTo>
                  <a:lnTo>
                    <a:pt x="3171190" y="265430"/>
                  </a:lnTo>
                  <a:lnTo>
                    <a:pt x="3171190" y="276860"/>
                  </a:lnTo>
                  <a:lnTo>
                    <a:pt x="3128010" y="278130"/>
                  </a:lnTo>
                  <a:lnTo>
                    <a:pt x="3128010" y="278130"/>
                  </a:lnTo>
                  <a:close/>
                  <a:moveTo>
                    <a:pt x="3117850" y="240030"/>
                  </a:moveTo>
                  <a:lnTo>
                    <a:pt x="3117850" y="228600"/>
                  </a:lnTo>
                  <a:lnTo>
                    <a:pt x="3171190" y="228600"/>
                  </a:lnTo>
                  <a:lnTo>
                    <a:pt x="3171190" y="240030"/>
                  </a:lnTo>
                  <a:lnTo>
                    <a:pt x="3117850" y="240030"/>
                  </a:lnTo>
                  <a:close/>
                  <a:moveTo>
                    <a:pt x="3117850" y="217170"/>
                  </a:moveTo>
                  <a:lnTo>
                    <a:pt x="3117850" y="203200"/>
                  </a:lnTo>
                  <a:lnTo>
                    <a:pt x="3153410" y="190500"/>
                  </a:lnTo>
                  <a:lnTo>
                    <a:pt x="3153410" y="190500"/>
                  </a:lnTo>
                  <a:lnTo>
                    <a:pt x="3117850" y="176530"/>
                  </a:lnTo>
                  <a:lnTo>
                    <a:pt x="3117850" y="163830"/>
                  </a:lnTo>
                  <a:lnTo>
                    <a:pt x="3171190" y="186690"/>
                  </a:lnTo>
                  <a:lnTo>
                    <a:pt x="3171190" y="195580"/>
                  </a:lnTo>
                  <a:lnTo>
                    <a:pt x="3117850" y="217170"/>
                  </a:lnTo>
                  <a:close/>
                  <a:moveTo>
                    <a:pt x="3117850" y="152400"/>
                  </a:moveTo>
                  <a:lnTo>
                    <a:pt x="3117850" y="115570"/>
                  </a:lnTo>
                  <a:lnTo>
                    <a:pt x="3129280" y="115570"/>
                  </a:lnTo>
                  <a:lnTo>
                    <a:pt x="3129280" y="140970"/>
                  </a:lnTo>
                  <a:lnTo>
                    <a:pt x="3139440" y="140970"/>
                  </a:lnTo>
                  <a:lnTo>
                    <a:pt x="3139440" y="118110"/>
                  </a:lnTo>
                  <a:lnTo>
                    <a:pt x="3150870" y="118110"/>
                  </a:lnTo>
                  <a:lnTo>
                    <a:pt x="3150870" y="140970"/>
                  </a:lnTo>
                  <a:lnTo>
                    <a:pt x="3162300" y="140970"/>
                  </a:lnTo>
                  <a:lnTo>
                    <a:pt x="3162300" y="114300"/>
                  </a:lnTo>
                  <a:lnTo>
                    <a:pt x="3173730" y="114300"/>
                  </a:lnTo>
                  <a:lnTo>
                    <a:pt x="3173730" y="152400"/>
                  </a:lnTo>
                  <a:lnTo>
                    <a:pt x="3117850" y="152400"/>
                  </a:lnTo>
                  <a:close/>
                  <a:moveTo>
                    <a:pt x="3117850" y="3089910"/>
                  </a:moveTo>
                  <a:lnTo>
                    <a:pt x="3117850" y="3053080"/>
                  </a:lnTo>
                  <a:lnTo>
                    <a:pt x="3129280" y="3053080"/>
                  </a:lnTo>
                  <a:lnTo>
                    <a:pt x="3129280" y="3077210"/>
                  </a:lnTo>
                  <a:lnTo>
                    <a:pt x="3140710" y="3077210"/>
                  </a:lnTo>
                  <a:lnTo>
                    <a:pt x="3140710" y="3054350"/>
                  </a:lnTo>
                  <a:lnTo>
                    <a:pt x="3152140" y="3054350"/>
                  </a:lnTo>
                  <a:lnTo>
                    <a:pt x="3152140" y="3077210"/>
                  </a:lnTo>
                  <a:lnTo>
                    <a:pt x="3173730" y="3077210"/>
                  </a:lnTo>
                  <a:lnTo>
                    <a:pt x="3173730" y="3088640"/>
                  </a:lnTo>
                  <a:lnTo>
                    <a:pt x="3117850" y="3088640"/>
                  </a:lnTo>
                  <a:lnTo>
                    <a:pt x="3117850" y="3089910"/>
                  </a:lnTo>
                  <a:close/>
                  <a:moveTo>
                    <a:pt x="3117850" y="3040380"/>
                  </a:moveTo>
                  <a:lnTo>
                    <a:pt x="3117850" y="3028950"/>
                  </a:lnTo>
                  <a:lnTo>
                    <a:pt x="3171190" y="3028950"/>
                  </a:lnTo>
                  <a:lnTo>
                    <a:pt x="3171190" y="3040380"/>
                  </a:lnTo>
                  <a:lnTo>
                    <a:pt x="3117850" y="3040380"/>
                  </a:lnTo>
                  <a:close/>
                  <a:moveTo>
                    <a:pt x="3117850" y="3012440"/>
                  </a:moveTo>
                  <a:lnTo>
                    <a:pt x="3117850" y="3001010"/>
                  </a:lnTo>
                  <a:lnTo>
                    <a:pt x="3161030" y="3001010"/>
                  </a:lnTo>
                  <a:lnTo>
                    <a:pt x="3161030" y="2979420"/>
                  </a:lnTo>
                  <a:lnTo>
                    <a:pt x="3172460" y="2979420"/>
                  </a:lnTo>
                  <a:lnTo>
                    <a:pt x="3172460" y="3013710"/>
                  </a:lnTo>
                  <a:lnTo>
                    <a:pt x="3117850" y="3013710"/>
                  </a:lnTo>
                  <a:lnTo>
                    <a:pt x="3117850" y="3012440"/>
                  </a:lnTo>
                  <a:close/>
                  <a:moveTo>
                    <a:pt x="3117850" y="2966720"/>
                  </a:moveTo>
                  <a:lnTo>
                    <a:pt x="3117850" y="2948940"/>
                  </a:lnTo>
                  <a:lnTo>
                    <a:pt x="3153410" y="2936240"/>
                  </a:lnTo>
                  <a:lnTo>
                    <a:pt x="3153410" y="2936240"/>
                  </a:lnTo>
                  <a:lnTo>
                    <a:pt x="3117850" y="2923540"/>
                  </a:lnTo>
                  <a:lnTo>
                    <a:pt x="3117850" y="2905760"/>
                  </a:lnTo>
                  <a:lnTo>
                    <a:pt x="3171190" y="2905760"/>
                  </a:lnTo>
                  <a:lnTo>
                    <a:pt x="3171190" y="2917190"/>
                  </a:lnTo>
                  <a:lnTo>
                    <a:pt x="3129280" y="2917190"/>
                  </a:lnTo>
                  <a:lnTo>
                    <a:pt x="3129280" y="2917190"/>
                  </a:lnTo>
                  <a:lnTo>
                    <a:pt x="3171190" y="2931160"/>
                  </a:lnTo>
                  <a:lnTo>
                    <a:pt x="3171190" y="2940050"/>
                  </a:lnTo>
                  <a:lnTo>
                    <a:pt x="3129280" y="2954021"/>
                  </a:lnTo>
                  <a:lnTo>
                    <a:pt x="3129280" y="2954021"/>
                  </a:lnTo>
                  <a:lnTo>
                    <a:pt x="3171190" y="2954021"/>
                  </a:lnTo>
                  <a:lnTo>
                    <a:pt x="3171190" y="2965450"/>
                  </a:lnTo>
                  <a:lnTo>
                    <a:pt x="3117850" y="2966720"/>
                  </a:lnTo>
                  <a:lnTo>
                    <a:pt x="3117850" y="2966720"/>
                  </a:lnTo>
                  <a:close/>
                  <a:moveTo>
                    <a:pt x="3117850" y="2861310"/>
                  </a:moveTo>
                  <a:lnTo>
                    <a:pt x="3117850" y="2844800"/>
                  </a:lnTo>
                  <a:lnTo>
                    <a:pt x="3155950" y="2821940"/>
                  </a:lnTo>
                  <a:lnTo>
                    <a:pt x="3155950" y="2821940"/>
                  </a:lnTo>
                  <a:lnTo>
                    <a:pt x="3117850" y="2821940"/>
                  </a:lnTo>
                  <a:lnTo>
                    <a:pt x="3117850" y="2810510"/>
                  </a:lnTo>
                  <a:lnTo>
                    <a:pt x="3171190" y="2810510"/>
                  </a:lnTo>
                  <a:lnTo>
                    <a:pt x="3171190" y="2825750"/>
                  </a:lnTo>
                  <a:lnTo>
                    <a:pt x="3133090" y="2849880"/>
                  </a:lnTo>
                  <a:lnTo>
                    <a:pt x="3133090" y="2849880"/>
                  </a:lnTo>
                  <a:lnTo>
                    <a:pt x="3171190" y="2849880"/>
                  </a:lnTo>
                  <a:lnTo>
                    <a:pt x="3171190" y="2861310"/>
                  </a:lnTo>
                  <a:lnTo>
                    <a:pt x="3117850" y="2861310"/>
                  </a:lnTo>
                  <a:lnTo>
                    <a:pt x="3117850" y="2861310"/>
                  </a:lnTo>
                  <a:close/>
                  <a:moveTo>
                    <a:pt x="3117850" y="2792730"/>
                  </a:moveTo>
                  <a:lnTo>
                    <a:pt x="3117850" y="2755900"/>
                  </a:lnTo>
                  <a:lnTo>
                    <a:pt x="3129280" y="2755900"/>
                  </a:lnTo>
                  <a:lnTo>
                    <a:pt x="3129280" y="2781300"/>
                  </a:lnTo>
                  <a:lnTo>
                    <a:pt x="3139440" y="2781300"/>
                  </a:lnTo>
                  <a:lnTo>
                    <a:pt x="3139440" y="2758440"/>
                  </a:lnTo>
                  <a:lnTo>
                    <a:pt x="3150870" y="2758440"/>
                  </a:lnTo>
                  <a:lnTo>
                    <a:pt x="3150870" y="2781300"/>
                  </a:lnTo>
                  <a:lnTo>
                    <a:pt x="3162300" y="2781300"/>
                  </a:lnTo>
                  <a:lnTo>
                    <a:pt x="3162300" y="2754630"/>
                  </a:lnTo>
                  <a:lnTo>
                    <a:pt x="3173730" y="2754630"/>
                  </a:lnTo>
                  <a:lnTo>
                    <a:pt x="3173730" y="2792730"/>
                  </a:lnTo>
                  <a:lnTo>
                    <a:pt x="3117850" y="2792730"/>
                  </a:lnTo>
                  <a:close/>
                  <a:moveTo>
                    <a:pt x="3167380" y="2691130"/>
                  </a:moveTo>
                  <a:cubicBezTo>
                    <a:pt x="3168650" y="2694940"/>
                    <a:pt x="3169920" y="2698750"/>
                    <a:pt x="3171190" y="2702560"/>
                  </a:cubicBezTo>
                  <a:cubicBezTo>
                    <a:pt x="3172460" y="2706370"/>
                    <a:pt x="3172460" y="2710180"/>
                    <a:pt x="3172460" y="2713990"/>
                  </a:cubicBezTo>
                  <a:cubicBezTo>
                    <a:pt x="3172460" y="2717800"/>
                    <a:pt x="3171190" y="2721610"/>
                    <a:pt x="3169920" y="2725420"/>
                  </a:cubicBezTo>
                  <a:cubicBezTo>
                    <a:pt x="3168650" y="2729230"/>
                    <a:pt x="3166110" y="2731770"/>
                    <a:pt x="3164840" y="2734310"/>
                  </a:cubicBezTo>
                  <a:cubicBezTo>
                    <a:pt x="3163570" y="2736850"/>
                    <a:pt x="3159760" y="2739390"/>
                    <a:pt x="3155950" y="2740660"/>
                  </a:cubicBezTo>
                  <a:cubicBezTo>
                    <a:pt x="3152140" y="2741930"/>
                    <a:pt x="3148330" y="2743200"/>
                    <a:pt x="3144520" y="2743200"/>
                  </a:cubicBezTo>
                  <a:cubicBezTo>
                    <a:pt x="3140710" y="2743200"/>
                    <a:pt x="3136900" y="2741930"/>
                    <a:pt x="3133090" y="2740660"/>
                  </a:cubicBezTo>
                  <a:cubicBezTo>
                    <a:pt x="3129280" y="2739390"/>
                    <a:pt x="3126740" y="2736850"/>
                    <a:pt x="3124200" y="2734310"/>
                  </a:cubicBezTo>
                  <a:cubicBezTo>
                    <a:pt x="3121660" y="2731770"/>
                    <a:pt x="3120390" y="2729230"/>
                    <a:pt x="3119121" y="2725420"/>
                  </a:cubicBezTo>
                  <a:cubicBezTo>
                    <a:pt x="3117850" y="2721610"/>
                    <a:pt x="3116581" y="2717800"/>
                    <a:pt x="3116581" y="2713990"/>
                  </a:cubicBezTo>
                  <a:cubicBezTo>
                    <a:pt x="3116581" y="2710180"/>
                    <a:pt x="3116581" y="2705100"/>
                    <a:pt x="3117851" y="2702560"/>
                  </a:cubicBezTo>
                  <a:cubicBezTo>
                    <a:pt x="3119121" y="2698750"/>
                    <a:pt x="3120391" y="2696210"/>
                    <a:pt x="3122931" y="2692400"/>
                  </a:cubicBezTo>
                  <a:lnTo>
                    <a:pt x="3131821" y="2701290"/>
                  </a:lnTo>
                  <a:cubicBezTo>
                    <a:pt x="3130550" y="2702560"/>
                    <a:pt x="3129281" y="2705100"/>
                    <a:pt x="3128010" y="2706370"/>
                  </a:cubicBezTo>
                  <a:cubicBezTo>
                    <a:pt x="3126740" y="2708910"/>
                    <a:pt x="3126740" y="2711450"/>
                    <a:pt x="3126740" y="2713990"/>
                  </a:cubicBezTo>
                  <a:cubicBezTo>
                    <a:pt x="3126740" y="2716530"/>
                    <a:pt x="3126740" y="2719070"/>
                    <a:pt x="3128010" y="2720340"/>
                  </a:cubicBezTo>
                  <a:cubicBezTo>
                    <a:pt x="3129281" y="2722880"/>
                    <a:pt x="3130550" y="2724150"/>
                    <a:pt x="3131821" y="2725420"/>
                  </a:cubicBezTo>
                  <a:cubicBezTo>
                    <a:pt x="3133091" y="2726690"/>
                    <a:pt x="3135631" y="2727960"/>
                    <a:pt x="3136900" y="2729230"/>
                  </a:cubicBezTo>
                  <a:cubicBezTo>
                    <a:pt x="3138170" y="2730500"/>
                    <a:pt x="3140710" y="2730500"/>
                    <a:pt x="3143250" y="2730500"/>
                  </a:cubicBezTo>
                  <a:cubicBezTo>
                    <a:pt x="3145790" y="2730500"/>
                    <a:pt x="3148330" y="2730500"/>
                    <a:pt x="3149600" y="2729230"/>
                  </a:cubicBezTo>
                  <a:cubicBezTo>
                    <a:pt x="3150871" y="2727960"/>
                    <a:pt x="3153410" y="2726690"/>
                    <a:pt x="3154680" y="2725420"/>
                  </a:cubicBezTo>
                  <a:cubicBezTo>
                    <a:pt x="3155950" y="2724150"/>
                    <a:pt x="3157220" y="2721610"/>
                    <a:pt x="3158490" y="2720340"/>
                  </a:cubicBezTo>
                  <a:cubicBezTo>
                    <a:pt x="3159760" y="2717800"/>
                    <a:pt x="3159760" y="2716530"/>
                    <a:pt x="3159760" y="2713990"/>
                  </a:cubicBezTo>
                  <a:cubicBezTo>
                    <a:pt x="3159760" y="2711450"/>
                    <a:pt x="3159760" y="2708910"/>
                    <a:pt x="3158490" y="2707640"/>
                  </a:cubicBezTo>
                  <a:cubicBezTo>
                    <a:pt x="3157220" y="2706370"/>
                    <a:pt x="3157220" y="2703830"/>
                    <a:pt x="3157220" y="2702560"/>
                  </a:cubicBezTo>
                  <a:lnTo>
                    <a:pt x="3148330" y="2702560"/>
                  </a:lnTo>
                  <a:lnTo>
                    <a:pt x="3148330" y="2712720"/>
                  </a:lnTo>
                  <a:lnTo>
                    <a:pt x="3136900" y="2712720"/>
                  </a:lnTo>
                  <a:lnTo>
                    <a:pt x="3136900" y="2691130"/>
                  </a:lnTo>
                  <a:lnTo>
                    <a:pt x="3167380" y="2691130"/>
                  </a:lnTo>
                  <a:close/>
                  <a:moveTo>
                    <a:pt x="3117850" y="2663190"/>
                  </a:moveTo>
                  <a:lnTo>
                    <a:pt x="3117850" y="2653030"/>
                  </a:lnTo>
                  <a:lnTo>
                    <a:pt x="3171190" y="2630170"/>
                  </a:lnTo>
                  <a:lnTo>
                    <a:pt x="3171190" y="2644140"/>
                  </a:lnTo>
                  <a:lnTo>
                    <a:pt x="3159760" y="2649220"/>
                  </a:lnTo>
                  <a:lnTo>
                    <a:pt x="3159760" y="2669540"/>
                  </a:lnTo>
                  <a:lnTo>
                    <a:pt x="3171190" y="2674620"/>
                  </a:lnTo>
                  <a:lnTo>
                    <a:pt x="3171190" y="2687320"/>
                  </a:lnTo>
                  <a:lnTo>
                    <a:pt x="3117850" y="2663190"/>
                  </a:lnTo>
                  <a:close/>
                  <a:moveTo>
                    <a:pt x="3133090" y="2658110"/>
                  </a:moveTo>
                  <a:lnTo>
                    <a:pt x="3149600" y="2664460"/>
                  </a:lnTo>
                  <a:lnTo>
                    <a:pt x="3149600" y="2651760"/>
                  </a:lnTo>
                  <a:lnTo>
                    <a:pt x="3133090" y="2658110"/>
                  </a:lnTo>
                  <a:close/>
                  <a:moveTo>
                    <a:pt x="3128010" y="2616200"/>
                  </a:moveTo>
                  <a:lnTo>
                    <a:pt x="3128010" y="2631440"/>
                  </a:lnTo>
                  <a:lnTo>
                    <a:pt x="3117850" y="2631440"/>
                  </a:lnTo>
                  <a:lnTo>
                    <a:pt x="3117850" y="2588260"/>
                  </a:lnTo>
                  <a:lnTo>
                    <a:pt x="3128010" y="2588260"/>
                  </a:lnTo>
                  <a:lnTo>
                    <a:pt x="3128010" y="2603500"/>
                  </a:lnTo>
                  <a:lnTo>
                    <a:pt x="3171190" y="2603500"/>
                  </a:lnTo>
                  <a:lnTo>
                    <a:pt x="3171190" y="2614930"/>
                  </a:lnTo>
                  <a:lnTo>
                    <a:pt x="3128010" y="2614930"/>
                  </a:lnTo>
                  <a:lnTo>
                    <a:pt x="3128010" y="2616200"/>
                  </a:lnTo>
                  <a:close/>
                  <a:moveTo>
                    <a:pt x="3117850" y="2578100"/>
                  </a:moveTo>
                  <a:lnTo>
                    <a:pt x="3117850" y="2566670"/>
                  </a:lnTo>
                  <a:lnTo>
                    <a:pt x="3171190" y="2566670"/>
                  </a:lnTo>
                  <a:lnTo>
                    <a:pt x="3171190" y="2578100"/>
                  </a:lnTo>
                  <a:lnTo>
                    <a:pt x="3117850" y="2578100"/>
                  </a:lnTo>
                  <a:close/>
                  <a:moveTo>
                    <a:pt x="3117850" y="2555240"/>
                  </a:moveTo>
                  <a:lnTo>
                    <a:pt x="3117850" y="2541270"/>
                  </a:lnTo>
                  <a:lnTo>
                    <a:pt x="3153410" y="2528570"/>
                  </a:lnTo>
                  <a:lnTo>
                    <a:pt x="3153410" y="2528570"/>
                  </a:lnTo>
                  <a:lnTo>
                    <a:pt x="3117850" y="2514600"/>
                  </a:lnTo>
                  <a:lnTo>
                    <a:pt x="3117850" y="2501900"/>
                  </a:lnTo>
                  <a:lnTo>
                    <a:pt x="3171190" y="2524760"/>
                  </a:lnTo>
                  <a:lnTo>
                    <a:pt x="3171190" y="2534920"/>
                  </a:lnTo>
                  <a:lnTo>
                    <a:pt x="3117850" y="2555240"/>
                  </a:lnTo>
                  <a:close/>
                  <a:moveTo>
                    <a:pt x="3117850" y="2490470"/>
                  </a:moveTo>
                  <a:lnTo>
                    <a:pt x="3117850" y="2453640"/>
                  </a:lnTo>
                  <a:lnTo>
                    <a:pt x="3129280" y="2453640"/>
                  </a:lnTo>
                  <a:lnTo>
                    <a:pt x="3129280" y="2479040"/>
                  </a:lnTo>
                  <a:lnTo>
                    <a:pt x="3139440" y="2479040"/>
                  </a:lnTo>
                  <a:lnTo>
                    <a:pt x="3139440" y="2456180"/>
                  </a:lnTo>
                  <a:lnTo>
                    <a:pt x="3150870" y="2456180"/>
                  </a:lnTo>
                  <a:lnTo>
                    <a:pt x="3150870" y="2479040"/>
                  </a:lnTo>
                  <a:lnTo>
                    <a:pt x="3162300" y="2479040"/>
                  </a:lnTo>
                  <a:lnTo>
                    <a:pt x="3162300" y="2452370"/>
                  </a:lnTo>
                  <a:lnTo>
                    <a:pt x="3173730" y="2452370"/>
                  </a:lnTo>
                  <a:lnTo>
                    <a:pt x="3173730" y="2490470"/>
                  </a:lnTo>
                  <a:lnTo>
                    <a:pt x="3117850" y="2490470"/>
                  </a:lnTo>
                  <a:close/>
                  <a:moveTo>
                    <a:pt x="3117850" y="5429250"/>
                  </a:moveTo>
                  <a:lnTo>
                    <a:pt x="3117850" y="5392420"/>
                  </a:lnTo>
                  <a:lnTo>
                    <a:pt x="3129280" y="5392420"/>
                  </a:lnTo>
                  <a:lnTo>
                    <a:pt x="3129280" y="5416550"/>
                  </a:lnTo>
                  <a:lnTo>
                    <a:pt x="3140710" y="5416550"/>
                  </a:lnTo>
                  <a:lnTo>
                    <a:pt x="3140710" y="5393690"/>
                  </a:lnTo>
                  <a:lnTo>
                    <a:pt x="3152140" y="5393690"/>
                  </a:lnTo>
                  <a:lnTo>
                    <a:pt x="3152140" y="5416550"/>
                  </a:lnTo>
                  <a:lnTo>
                    <a:pt x="3173730" y="5416550"/>
                  </a:lnTo>
                  <a:lnTo>
                    <a:pt x="3173730" y="5427980"/>
                  </a:lnTo>
                  <a:lnTo>
                    <a:pt x="3117850" y="5427980"/>
                  </a:lnTo>
                  <a:lnTo>
                    <a:pt x="3117850" y="5429250"/>
                  </a:lnTo>
                  <a:close/>
                  <a:moveTo>
                    <a:pt x="3117850" y="5379720"/>
                  </a:moveTo>
                  <a:lnTo>
                    <a:pt x="3117850" y="5368290"/>
                  </a:lnTo>
                  <a:lnTo>
                    <a:pt x="3171190" y="5368290"/>
                  </a:lnTo>
                  <a:lnTo>
                    <a:pt x="3171190" y="5379720"/>
                  </a:lnTo>
                  <a:lnTo>
                    <a:pt x="3117850" y="5379720"/>
                  </a:lnTo>
                  <a:close/>
                  <a:moveTo>
                    <a:pt x="3117850" y="5351780"/>
                  </a:moveTo>
                  <a:lnTo>
                    <a:pt x="3117850" y="5339080"/>
                  </a:lnTo>
                  <a:lnTo>
                    <a:pt x="3161030" y="5339080"/>
                  </a:lnTo>
                  <a:lnTo>
                    <a:pt x="3161030" y="5317490"/>
                  </a:lnTo>
                  <a:lnTo>
                    <a:pt x="3172460" y="5317490"/>
                  </a:lnTo>
                  <a:lnTo>
                    <a:pt x="3172460" y="5351780"/>
                  </a:lnTo>
                  <a:lnTo>
                    <a:pt x="3117850" y="5351780"/>
                  </a:lnTo>
                  <a:close/>
                  <a:moveTo>
                    <a:pt x="3117850" y="5306060"/>
                  </a:moveTo>
                  <a:lnTo>
                    <a:pt x="3117850" y="5288280"/>
                  </a:lnTo>
                  <a:lnTo>
                    <a:pt x="3153410" y="5275580"/>
                  </a:lnTo>
                  <a:lnTo>
                    <a:pt x="3153410" y="5275580"/>
                  </a:lnTo>
                  <a:lnTo>
                    <a:pt x="3117850" y="5262880"/>
                  </a:lnTo>
                  <a:lnTo>
                    <a:pt x="3117850" y="5245100"/>
                  </a:lnTo>
                  <a:lnTo>
                    <a:pt x="3171190" y="5245100"/>
                  </a:lnTo>
                  <a:lnTo>
                    <a:pt x="3171190" y="5256530"/>
                  </a:lnTo>
                  <a:lnTo>
                    <a:pt x="3129280" y="5256530"/>
                  </a:lnTo>
                  <a:lnTo>
                    <a:pt x="3129280" y="5256530"/>
                  </a:lnTo>
                  <a:lnTo>
                    <a:pt x="3171190" y="5270500"/>
                  </a:lnTo>
                  <a:lnTo>
                    <a:pt x="3171190" y="5279390"/>
                  </a:lnTo>
                  <a:lnTo>
                    <a:pt x="3129280" y="5293360"/>
                  </a:lnTo>
                  <a:lnTo>
                    <a:pt x="3129280" y="5293360"/>
                  </a:lnTo>
                  <a:lnTo>
                    <a:pt x="3171190" y="5293360"/>
                  </a:lnTo>
                  <a:lnTo>
                    <a:pt x="3171190" y="5304790"/>
                  </a:lnTo>
                  <a:lnTo>
                    <a:pt x="3117850" y="5306060"/>
                  </a:lnTo>
                  <a:lnTo>
                    <a:pt x="3117850" y="5306060"/>
                  </a:lnTo>
                  <a:close/>
                  <a:moveTo>
                    <a:pt x="3117850" y="5200650"/>
                  </a:moveTo>
                  <a:lnTo>
                    <a:pt x="3117850" y="5184140"/>
                  </a:lnTo>
                  <a:lnTo>
                    <a:pt x="3155950" y="5161280"/>
                  </a:lnTo>
                  <a:lnTo>
                    <a:pt x="3155950" y="5161280"/>
                  </a:lnTo>
                  <a:lnTo>
                    <a:pt x="3117850" y="5161280"/>
                  </a:lnTo>
                  <a:lnTo>
                    <a:pt x="3117850" y="5148580"/>
                  </a:lnTo>
                  <a:lnTo>
                    <a:pt x="3171190" y="5148580"/>
                  </a:lnTo>
                  <a:lnTo>
                    <a:pt x="3171190" y="5163821"/>
                  </a:lnTo>
                  <a:lnTo>
                    <a:pt x="3133090" y="5187950"/>
                  </a:lnTo>
                  <a:lnTo>
                    <a:pt x="3133090" y="5187950"/>
                  </a:lnTo>
                  <a:lnTo>
                    <a:pt x="3171190" y="5187950"/>
                  </a:lnTo>
                  <a:lnTo>
                    <a:pt x="3171190" y="5199380"/>
                  </a:lnTo>
                  <a:lnTo>
                    <a:pt x="3117850" y="5199380"/>
                  </a:lnTo>
                  <a:lnTo>
                    <a:pt x="3117850" y="5200650"/>
                  </a:lnTo>
                  <a:close/>
                  <a:moveTo>
                    <a:pt x="3117850" y="5132070"/>
                  </a:moveTo>
                  <a:lnTo>
                    <a:pt x="3117850" y="5095240"/>
                  </a:lnTo>
                  <a:lnTo>
                    <a:pt x="3129280" y="5095240"/>
                  </a:lnTo>
                  <a:lnTo>
                    <a:pt x="3129280" y="5120640"/>
                  </a:lnTo>
                  <a:lnTo>
                    <a:pt x="3139440" y="5120640"/>
                  </a:lnTo>
                  <a:lnTo>
                    <a:pt x="3139440" y="5097780"/>
                  </a:lnTo>
                  <a:lnTo>
                    <a:pt x="3150870" y="5097780"/>
                  </a:lnTo>
                  <a:lnTo>
                    <a:pt x="3150870" y="5120640"/>
                  </a:lnTo>
                  <a:lnTo>
                    <a:pt x="3162300" y="5120640"/>
                  </a:lnTo>
                  <a:lnTo>
                    <a:pt x="3162300" y="5093970"/>
                  </a:lnTo>
                  <a:lnTo>
                    <a:pt x="3173730" y="5093970"/>
                  </a:lnTo>
                  <a:lnTo>
                    <a:pt x="3173730" y="5132070"/>
                  </a:lnTo>
                  <a:lnTo>
                    <a:pt x="3117850" y="5132070"/>
                  </a:lnTo>
                  <a:close/>
                  <a:moveTo>
                    <a:pt x="3167380" y="5030470"/>
                  </a:moveTo>
                  <a:cubicBezTo>
                    <a:pt x="3168650" y="5034280"/>
                    <a:pt x="3169920" y="5038090"/>
                    <a:pt x="3171190" y="5041900"/>
                  </a:cubicBezTo>
                  <a:cubicBezTo>
                    <a:pt x="3172460" y="5045710"/>
                    <a:pt x="3172460" y="5049520"/>
                    <a:pt x="3172460" y="5053330"/>
                  </a:cubicBezTo>
                  <a:cubicBezTo>
                    <a:pt x="3172460" y="5057140"/>
                    <a:pt x="3171190" y="5060950"/>
                    <a:pt x="3169920" y="5064760"/>
                  </a:cubicBezTo>
                  <a:cubicBezTo>
                    <a:pt x="3168650" y="5068570"/>
                    <a:pt x="3166110" y="5071110"/>
                    <a:pt x="3164840" y="5073650"/>
                  </a:cubicBezTo>
                  <a:cubicBezTo>
                    <a:pt x="3162300" y="5076190"/>
                    <a:pt x="3159760" y="5078730"/>
                    <a:pt x="3155950" y="5080000"/>
                  </a:cubicBezTo>
                  <a:cubicBezTo>
                    <a:pt x="3152140" y="5081270"/>
                    <a:pt x="3148330" y="5082540"/>
                    <a:pt x="3144520" y="5082540"/>
                  </a:cubicBezTo>
                  <a:cubicBezTo>
                    <a:pt x="3140710" y="5082540"/>
                    <a:pt x="3136900" y="5081270"/>
                    <a:pt x="3133090" y="5080000"/>
                  </a:cubicBezTo>
                  <a:cubicBezTo>
                    <a:pt x="3129280" y="5078730"/>
                    <a:pt x="3126740" y="5076190"/>
                    <a:pt x="3124200" y="5073650"/>
                  </a:cubicBezTo>
                  <a:cubicBezTo>
                    <a:pt x="3121660" y="5071110"/>
                    <a:pt x="3120390" y="5068570"/>
                    <a:pt x="3119121" y="5064760"/>
                  </a:cubicBezTo>
                  <a:cubicBezTo>
                    <a:pt x="3117850" y="5060950"/>
                    <a:pt x="3116581" y="5057140"/>
                    <a:pt x="3116581" y="5053330"/>
                  </a:cubicBezTo>
                  <a:cubicBezTo>
                    <a:pt x="3116581" y="5049520"/>
                    <a:pt x="3116581" y="5044440"/>
                    <a:pt x="3117851" y="5041900"/>
                  </a:cubicBezTo>
                  <a:cubicBezTo>
                    <a:pt x="3119121" y="5038090"/>
                    <a:pt x="3120391" y="5035550"/>
                    <a:pt x="3122931" y="5031740"/>
                  </a:cubicBezTo>
                  <a:lnTo>
                    <a:pt x="3131821" y="5040630"/>
                  </a:lnTo>
                  <a:cubicBezTo>
                    <a:pt x="3130550" y="5041900"/>
                    <a:pt x="3129281" y="5044440"/>
                    <a:pt x="3128010" y="5045710"/>
                  </a:cubicBezTo>
                  <a:cubicBezTo>
                    <a:pt x="3126740" y="5048250"/>
                    <a:pt x="3126740" y="5050790"/>
                    <a:pt x="3126740" y="5053330"/>
                  </a:cubicBezTo>
                  <a:cubicBezTo>
                    <a:pt x="3126740" y="5055871"/>
                    <a:pt x="3126740" y="5058410"/>
                    <a:pt x="3128010" y="5059680"/>
                  </a:cubicBezTo>
                  <a:cubicBezTo>
                    <a:pt x="3129281" y="5062221"/>
                    <a:pt x="3130550" y="5063490"/>
                    <a:pt x="3131821" y="5064760"/>
                  </a:cubicBezTo>
                  <a:cubicBezTo>
                    <a:pt x="3133091" y="5066030"/>
                    <a:pt x="3135631" y="5067300"/>
                    <a:pt x="3136900" y="5068570"/>
                  </a:cubicBezTo>
                  <a:cubicBezTo>
                    <a:pt x="3139440" y="5069840"/>
                    <a:pt x="3140710" y="5069840"/>
                    <a:pt x="3143250" y="5069840"/>
                  </a:cubicBezTo>
                  <a:cubicBezTo>
                    <a:pt x="3145790" y="5069840"/>
                    <a:pt x="3148330" y="5069840"/>
                    <a:pt x="3149600" y="5068570"/>
                  </a:cubicBezTo>
                  <a:cubicBezTo>
                    <a:pt x="3152140" y="5067300"/>
                    <a:pt x="3153410" y="5066030"/>
                    <a:pt x="3154680" y="5064760"/>
                  </a:cubicBezTo>
                  <a:cubicBezTo>
                    <a:pt x="3155950" y="5063491"/>
                    <a:pt x="3157220" y="5060950"/>
                    <a:pt x="3158490" y="5059680"/>
                  </a:cubicBezTo>
                  <a:cubicBezTo>
                    <a:pt x="3159760" y="5057140"/>
                    <a:pt x="3159760" y="5055871"/>
                    <a:pt x="3159760" y="5053330"/>
                  </a:cubicBezTo>
                  <a:cubicBezTo>
                    <a:pt x="3159760" y="5050790"/>
                    <a:pt x="3159760" y="5048250"/>
                    <a:pt x="3158490" y="5046980"/>
                  </a:cubicBezTo>
                  <a:cubicBezTo>
                    <a:pt x="3158490" y="5045710"/>
                    <a:pt x="3157220" y="5043171"/>
                    <a:pt x="3157220" y="5041900"/>
                  </a:cubicBezTo>
                  <a:lnTo>
                    <a:pt x="3148330" y="5041900"/>
                  </a:lnTo>
                  <a:lnTo>
                    <a:pt x="3148330" y="5052060"/>
                  </a:lnTo>
                  <a:lnTo>
                    <a:pt x="3136900" y="5052060"/>
                  </a:lnTo>
                  <a:lnTo>
                    <a:pt x="3136900" y="5030470"/>
                  </a:lnTo>
                  <a:lnTo>
                    <a:pt x="3167380" y="5030470"/>
                  </a:lnTo>
                  <a:close/>
                  <a:moveTo>
                    <a:pt x="3117850" y="5002530"/>
                  </a:moveTo>
                  <a:lnTo>
                    <a:pt x="3117850" y="4992370"/>
                  </a:lnTo>
                  <a:lnTo>
                    <a:pt x="3171190" y="4969510"/>
                  </a:lnTo>
                  <a:lnTo>
                    <a:pt x="3171190" y="4983480"/>
                  </a:lnTo>
                  <a:lnTo>
                    <a:pt x="3159760" y="4988560"/>
                  </a:lnTo>
                  <a:lnTo>
                    <a:pt x="3159760" y="5010150"/>
                  </a:lnTo>
                  <a:lnTo>
                    <a:pt x="3171190" y="5015230"/>
                  </a:lnTo>
                  <a:lnTo>
                    <a:pt x="3171190" y="5027930"/>
                  </a:lnTo>
                  <a:lnTo>
                    <a:pt x="3117850" y="5002530"/>
                  </a:lnTo>
                  <a:close/>
                  <a:moveTo>
                    <a:pt x="3133090" y="4997450"/>
                  </a:moveTo>
                  <a:lnTo>
                    <a:pt x="3149600" y="5003800"/>
                  </a:lnTo>
                  <a:lnTo>
                    <a:pt x="3149600" y="4991100"/>
                  </a:lnTo>
                  <a:lnTo>
                    <a:pt x="3133090" y="4997450"/>
                  </a:lnTo>
                  <a:close/>
                  <a:moveTo>
                    <a:pt x="3128010" y="4955540"/>
                  </a:moveTo>
                  <a:lnTo>
                    <a:pt x="3128010" y="4970780"/>
                  </a:lnTo>
                  <a:lnTo>
                    <a:pt x="3117850" y="4970780"/>
                  </a:lnTo>
                  <a:lnTo>
                    <a:pt x="3117850" y="4927600"/>
                  </a:lnTo>
                  <a:lnTo>
                    <a:pt x="3128010" y="4927600"/>
                  </a:lnTo>
                  <a:lnTo>
                    <a:pt x="3128010" y="4942840"/>
                  </a:lnTo>
                  <a:lnTo>
                    <a:pt x="3171190" y="4942840"/>
                  </a:lnTo>
                  <a:lnTo>
                    <a:pt x="3171190" y="4954270"/>
                  </a:lnTo>
                  <a:lnTo>
                    <a:pt x="3128010" y="4955540"/>
                  </a:lnTo>
                  <a:lnTo>
                    <a:pt x="3128010" y="4955540"/>
                  </a:lnTo>
                  <a:close/>
                  <a:moveTo>
                    <a:pt x="3117850" y="4917440"/>
                  </a:moveTo>
                  <a:lnTo>
                    <a:pt x="3117850" y="4906010"/>
                  </a:lnTo>
                  <a:lnTo>
                    <a:pt x="3171190" y="4906010"/>
                  </a:lnTo>
                  <a:lnTo>
                    <a:pt x="3171190" y="4917440"/>
                  </a:lnTo>
                  <a:lnTo>
                    <a:pt x="3117850" y="4917440"/>
                  </a:lnTo>
                  <a:close/>
                  <a:moveTo>
                    <a:pt x="3117850" y="4894580"/>
                  </a:moveTo>
                  <a:lnTo>
                    <a:pt x="3117850" y="4881880"/>
                  </a:lnTo>
                  <a:lnTo>
                    <a:pt x="3153410" y="4869180"/>
                  </a:lnTo>
                  <a:lnTo>
                    <a:pt x="3153410" y="4869180"/>
                  </a:lnTo>
                  <a:lnTo>
                    <a:pt x="3117850" y="4855210"/>
                  </a:lnTo>
                  <a:lnTo>
                    <a:pt x="3117850" y="4842510"/>
                  </a:lnTo>
                  <a:lnTo>
                    <a:pt x="3171190" y="4865370"/>
                  </a:lnTo>
                  <a:lnTo>
                    <a:pt x="3171190" y="4875530"/>
                  </a:lnTo>
                  <a:lnTo>
                    <a:pt x="3117850" y="4894580"/>
                  </a:lnTo>
                  <a:close/>
                  <a:moveTo>
                    <a:pt x="3117850" y="4829810"/>
                  </a:moveTo>
                  <a:lnTo>
                    <a:pt x="3117850" y="4792980"/>
                  </a:lnTo>
                  <a:lnTo>
                    <a:pt x="3129280" y="4792980"/>
                  </a:lnTo>
                  <a:lnTo>
                    <a:pt x="3129280" y="4818380"/>
                  </a:lnTo>
                  <a:lnTo>
                    <a:pt x="3139440" y="4818380"/>
                  </a:lnTo>
                  <a:lnTo>
                    <a:pt x="3139440" y="4795520"/>
                  </a:lnTo>
                  <a:lnTo>
                    <a:pt x="3150870" y="4795520"/>
                  </a:lnTo>
                  <a:lnTo>
                    <a:pt x="3150870" y="4818380"/>
                  </a:lnTo>
                  <a:lnTo>
                    <a:pt x="3162300" y="4818380"/>
                  </a:lnTo>
                  <a:lnTo>
                    <a:pt x="3162300" y="4791710"/>
                  </a:lnTo>
                  <a:lnTo>
                    <a:pt x="3173730" y="4791710"/>
                  </a:lnTo>
                  <a:lnTo>
                    <a:pt x="3173730" y="4829810"/>
                  </a:lnTo>
                  <a:lnTo>
                    <a:pt x="3117850" y="4829810"/>
                  </a:lnTo>
                  <a:close/>
                  <a:moveTo>
                    <a:pt x="30480" y="146050"/>
                  </a:moveTo>
                  <a:lnTo>
                    <a:pt x="1270" y="83820"/>
                  </a:lnTo>
                  <a:lnTo>
                    <a:pt x="6350" y="82550"/>
                  </a:lnTo>
                  <a:lnTo>
                    <a:pt x="30480" y="134620"/>
                  </a:lnTo>
                  <a:lnTo>
                    <a:pt x="53340" y="82550"/>
                  </a:lnTo>
                  <a:lnTo>
                    <a:pt x="58420" y="83820"/>
                  </a:lnTo>
                  <a:lnTo>
                    <a:pt x="30480" y="146050"/>
                  </a:lnTo>
                  <a:close/>
                  <a:moveTo>
                    <a:pt x="26670" y="0"/>
                  </a:moveTo>
                  <a:lnTo>
                    <a:pt x="31750" y="0"/>
                  </a:lnTo>
                  <a:lnTo>
                    <a:pt x="31750" y="139700"/>
                  </a:lnTo>
                  <a:lnTo>
                    <a:pt x="26670" y="139700"/>
                  </a:lnTo>
                  <a:lnTo>
                    <a:pt x="26670" y="0"/>
                  </a:lnTo>
                  <a:close/>
                  <a:moveTo>
                    <a:pt x="41910" y="246380"/>
                  </a:moveTo>
                  <a:lnTo>
                    <a:pt x="31750" y="234950"/>
                  </a:lnTo>
                  <a:lnTo>
                    <a:pt x="39370" y="228600"/>
                  </a:lnTo>
                  <a:lnTo>
                    <a:pt x="54610" y="246380"/>
                  </a:lnTo>
                  <a:lnTo>
                    <a:pt x="54610" y="256540"/>
                  </a:lnTo>
                  <a:lnTo>
                    <a:pt x="1270" y="256540"/>
                  </a:lnTo>
                  <a:lnTo>
                    <a:pt x="1270" y="246380"/>
                  </a:lnTo>
                  <a:lnTo>
                    <a:pt x="41910" y="246380"/>
                  </a:lnTo>
                  <a:close/>
                  <a:moveTo>
                    <a:pt x="34290" y="292100"/>
                  </a:moveTo>
                  <a:lnTo>
                    <a:pt x="34290" y="295910"/>
                  </a:lnTo>
                  <a:cubicBezTo>
                    <a:pt x="34290" y="297180"/>
                    <a:pt x="34290" y="298450"/>
                    <a:pt x="34290" y="298450"/>
                  </a:cubicBezTo>
                  <a:cubicBezTo>
                    <a:pt x="34290" y="298450"/>
                    <a:pt x="34290" y="300990"/>
                    <a:pt x="35560" y="300990"/>
                  </a:cubicBezTo>
                  <a:cubicBezTo>
                    <a:pt x="35560" y="302260"/>
                    <a:pt x="36830" y="302260"/>
                    <a:pt x="36830" y="303530"/>
                  </a:cubicBezTo>
                  <a:cubicBezTo>
                    <a:pt x="38100" y="303530"/>
                    <a:pt x="38100" y="304800"/>
                    <a:pt x="39370" y="304800"/>
                  </a:cubicBezTo>
                  <a:cubicBezTo>
                    <a:pt x="40640" y="304800"/>
                    <a:pt x="41910" y="303530"/>
                    <a:pt x="43180" y="302260"/>
                  </a:cubicBezTo>
                  <a:cubicBezTo>
                    <a:pt x="44450" y="300990"/>
                    <a:pt x="44450" y="299720"/>
                    <a:pt x="44450" y="297180"/>
                  </a:cubicBezTo>
                  <a:cubicBezTo>
                    <a:pt x="44450" y="295910"/>
                    <a:pt x="44450" y="293370"/>
                    <a:pt x="43180" y="293370"/>
                  </a:cubicBezTo>
                  <a:cubicBezTo>
                    <a:pt x="41910" y="293370"/>
                    <a:pt x="40640" y="290830"/>
                    <a:pt x="39370" y="290830"/>
                  </a:cubicBezTo>
                  <a:lnTo>
                    <a:pt x="41910" y="278130"/>
                  </a:lnTo>
                  <a:cubicBezTo>
                    <a:pt x="44450" y="278130"/>
                    <a:pt x="45720" y="279400"/>
                    <a:pt x="48260" y="280670"/>
                  </a:cubicBezTo>
                  <a:cubicBezTo>
                    <a:pt x="49530" y="281940"/>
                    <a:pt x="50800" y="283210"/>
                    <a:pt x="52070" y="284480"/>
                  </a:cubicBezTo>
                  <a:cubicBezTo>
                    <a:pt x="53340" y="285750"/>
                    <a:pt x="53340" y="288290"/>
                    <a:pt x="54610" y="289560"/>
                  </a:cubicBezTo>
                  <a:cubicBezTo>
                    <a:pt x="55880" y="290830"/>
                    <a:pt x="55880" y="293370"/>
                    <a:pt x="55880" y="295910"/>
                  </a:cubicBezTo>
                  <a:cubicBezTo>
                    <a:pt x="55880" y="298450"/>
                    <a:pt x="55880" y="300990"/>
                    <a:pt x="54610" y="302260"/>
                  </a:cubicBezTo>
                  <a:cubicBezTo>
                    <a:pt x="54610" y="304800"/>
                    <a:pt x="53340" y="306070"/>
                    <a:pt x="52070" y="308610"/>
                  </a:cubicBezTo>
                  <a:cubicBezTo>
                    <a:pt x="50800" y="309880"/>
                    <a:pt x="49530" y="311150"/>
                    <a:pt x="46990" y="312420"/>
                  </a:cubicBezTo>
                  <a:cubicBezTo>
                    <a:pt x="45720" y="313690"/>
                    <a:pt x="43180" y="313690"/>
                    <a:pt x="40640" y="313690"/>
                  </a:cubicBezTo>
                  <a:cubicBezTo>
                    <a:pt x="38100" y="313690"/>
                    <a:pt x="35560" y="312420"/>
                    <a:pt x="33020" y="311150"/>
                  </a:cubicBezTo>
                  <a:cubicBezTo>
                    <a:pt x="30480" y="309880"/>
                    <a:pt x="30480" y="309880"/>
                    <a:pt x="29210" y="307340"/>
                  </a:cubicBezTo>
                  <a:lnTo>
                    <a:pt x="29210" y="307340"/>
                  </a:lnTo>
                  <a:cubicBezTo>
                    <a:pt x="29210" y="308610"/>
                    <a:pt x="27940" y="309880"/>
                    <a:pt x="27940" y="311150"/>
                  </a:cubicBezTo>
                  <a:cubicBezTo>
                    <a:pt x="26670" y="312420"/>
                    <a:pt x="26670" y="313690"/>
                    <a:pt x="25400" y="313690"/>
                  </a:cubicBezTo>
                  <a:cubicBezTo>
                    <a:pt x="24130" y="314960"/>
                    <a:pt x="22860" y="314960"/>
                    <a:pt x="21590" y="316230"/>
                  </a:cubicBezTo>
                  <a:cubicBezTo>
                    <a:pt x="20320" y="316230"/>
                    <a:pt x="19050" y="317500"/>
                    <a:pt x="16510" y="317500"/>
                  </a:cubicBezTo>
                  <a:cubicBezTo>
                    <a:pt x="13970" y="317500"/>
                    <a:pt x="11430" y="317500"/>
                    <a:pt x="8890" y="316230"/>
                  </a:cubicBezTo>
                  <a:cubicBezTo>
                    <a:pt x="6350" y="314960"/>
                    <a:pt x="5080" y="313690"/>
                    <a:pt x="3810" y="312420"/>
                  </a:cubicBezTo>
                  <a:cubicBezTo>
                    <a:pt x="2540" y="311150"/>
                    <a:pt x="1270" y="308610"/>
                    <a:pt x="1270" y="306070"/>
                  </a:cubicBezTo>
                  <a:cubicBezTo>
                    <a:pt x="1270" y="303530"/>
                    <a:pt x="0" y="300990"/>
                    <a:pt x="0" y="297180"/>
                  </a:cubicBezTo>
                  <a:cubicBezTo>
                    <a:pt x="0" y="292100"/>
                    <a:pt x="1270" y="288290"/>
                    <a:pt x="3810" y="284480"/>
                  </a:cubicBezTo>
                  <a:cubicBezTo>
                    <a:pt x="6350" y="280670"/>
                    <a:pt x="10160" y="278130"/>
                    <a:pt x="13970" y="278130"/>
                  </a:cubicBezTo>
                  <a:lnTo>
                    <a:pt x="16510" y="289560"/>
                  </a:lnTo>
                  <a:cubicBezTo>
                    <a:pt x="13970" y="289560"/>
                    <a:pt x="12700" y="290830"/>
                    <a:pt x="11430" y="292100"/>
                  </a:cubicBezTo>
                  <a:cubicBezTo>
                    <a:pt x="10160" y="293370"/>
                    <a:pt x="10160" y="294640"/>
                    <a:pt x="10160" y="297180"/>
                  </a:cubicBezTo>
                  <a:cubicBezTo>
                    <a:pt x="10160" y="299720"/>
                    <a:pt x="11430" y="300990"/>
                    <a:pt x="12700" y="302260"/>
                  </a:cubicBezTo>
                  <a:cubicBezTo>
                    <a:pt x="13970" y="303530"/>
                    <a:pt x="15240" y="303530"/>
                    <a:pt x="17780" y="303530"/>
                  </a:cubicBezTo>
                  <a:cubicBezTo>
                    <a:pt x="19050" y="303530"/>
                    <a:pt x="20320" y="303530"/>
                    <a:pt x="21590" y="302260"/>
                  </a:cubicBezTo>
                  <a:cubicBezTo>
                    <a:pt x="22860" y="300990"/>
                    <a:pt x="22860" y="300990"/>
                    <a:pt x="22860" y="299720"/>
                  </a:cubicBezTo>
                  <a:cubicBezTo>
                    <a:pt x="22860" y="298450"/>
                    <a:pt x="24130" y="297180"/>
                    <a:pt x="24130" y="295910"/>
                  </a:cubicBezTo>
                  <a:cubicBezTo>
                    <a:pt x="24130" y="294640"/>
                    <a:pt x="24130" y="293370"/>
                    <a:pt x="24130" y="292100"/>
                  </a:cubicBezTo>
                  <a:lnTo>
                    <a:pt x="24130" y="289560"/>
                  </a:lnTo>
                  <a:lnTo>
                    <a:pt x="34290" y="289560"/>
                  </a:lnTo>
                  <a:lnTo>
                    <a:pt x="34290" y="292100"/>
                  </a:lnTo>
                  <a:close/>
                  <a:moveTo>
                    <a:pt x="30480" y="1762760"/>
                  </a:moveTo>
                  <a:lnTo>
                    <a:pt x="1270" y="1700530"/>
                  </a:lnTo>
                  <a:lnTo>
                    <a:pt x="6350" y="1697990"/>
                  </a:lnTo>
                  <a:lnTo>
                    <a:pt x="30480" y="1750060"/>
                  </a:lnTo>
                  <a:lnTo>
                    <a:pt x="53340" y="1697990"/>
                  </a:lnTo>
                  <a:lnTo>
                    <a:pt x="58420" y="1700530"/>
                  </a:lnTo>
                  <a:lnTo>
                    <a:pt x="30480" y="1762760"/>
                  </a:lnTo>
                  <a:close/>
                  <a:moveTo>
                    <a:pt x="26670" y="1616710"/>
                  </a:moveTo>
                  <a:lnTo>
                    <a:pt x="31750" y="1616710"/>
                  </a:lnTo>
                  <a:lnTo>
                    <a:pt x="31750" y="1756410"/>
                  </a:lnTo>
                  <a:lnTo>
                    <a:pt x="26670" y="1756410"/>
                  </a:lnTo>
                  <a:lnTo>
                    <a:pt x="26670" y="1616710"/>
                  </a:lnTo>
                  <a:close/>
                  <a:moveTo>
                    <a:pt x="41910" y="1863090"/>
                  </a:moveTo>
                  <a:lnTo>
                    <a:pt x="31750" y="1851660"/>
                  </a:lnTo>
                  <a:lnTo>
                    <a:pt x="39370" y="1845310"/>
                  </a:lnTo>
                  <a:lnTo>
                    <a:pt x="54610" y="1863090"/>
                  </a:lnTo>
                  <a:lnTo>
                    <a:pt x="54610" y="1873250"/>
                  </a:lnTo>
                  <a:lnTo>
                    <a:pt x="1270" y="1873250"/>
                  </a:lnTo>
                  <a:lnTo>
                    <a:pt x="1270" y="1861820"/>
                  </a:lnTo>
                  <a:lnTo>
                    <a:pt x="41910" y="1863090"/>
                  </a:lnTo>
                  <a:lnTo>
                    <a:pt x="41910" y="1863090"/>
                  </a:lnTo>
                  <a:close/>
                  <a:moveTo>
                    <a:pt x="34290" y="1908810"/>
                  </a:moveTo>
                  <a:lnTo>
                    <a:pt x="34290" y="1912620"/>
                  </a:lnTo>
                  <a:cubicBezTo>
                    <a:pt x="34290" y="1913890"/>
                    <a:pt x="34290" y="1915160"/>
                    <a:pt x="34290" y="1915160"/>
                  </a:cubicBezTo>
                  <a:cubicBezTo>
                    <a:pt x="34290" y="1915160"/>
                    <a:pt x="34290" y="1917700"/>
                    <a:pt x="35560" y="1917700"/>
                  </a:cubicBezTo>
                  <a:cubicBezTo>
                    <a:pt x="35560" y="1918970"/>
                    <a:pt x="36830" y="1918970"/>
                    <a:pt x="36830" y="1920240"/>
                  </a:cubicBezTo>
                  <a:cubicBezTo>
                    <a:pt x="38100" y="1920240"/>
                    <a:pt x="38100" y="1921510"/>
                    <a:pt x="39370" y="1921510"/>
                  </a:cubicBezTo>
                  <a:cubicBezTo>
                    <a:pt x="40640" y="1921510"/>
                    <a:pt x="41910" y="1920240"/>
                    <a:pt x="43180" y="1918970"/>
                  </a:cubicBezTo>
                  <a:cubicBezTo>
                    <a:pt x="44450" y="1917700"/>
                    <a:pt x="44450" y="1916430"/>
                    <a:pt x="44450" y="1913890"/>
                  </a:cubicBezTo>
                  <a:cubicBezTo>
                    <a:pt x="44450" y="1912620"/>
                    <a:pt x="44450" y="1910080"/>
                    <a:pt x="43180" y="1910080"/>
                  </a:cubicBezTo>
                  <a:cubicBezTo>
                    <a:pt x="41910" y="1910080"/>
                    <a:pt x="40640" y="1907540"/>
                    <a:pt x="39370" y="1907540"/>
                  </a:cubicBezTo>
                  <a:lnTo>
                    <a:pt x="41910" y="1894840"/>
                  </a:lnTo>
                  <a:cubicBezTo>
                    <a:pt x="44450" y="1894840"/>
                    <a:pt x="45720" y="1896110"/>
                    <a:pt x="48260" y="1897380"/>
                  </a:cubicBezTo>
                  <a:cubicBezTo>
                    <a:pt x="49530" y="1898650"/>
                    <a:pt x="50800" y="1899920"/>
                    <a:pt x="52070" y="1901190"/>
                  </a:cubicBezTo>
                  <a:cubicBezTo>
                    <a:pt x="53340" y="1902460"/>
                    <a:pt x="53340" y="1905000"/>
                    <a:pt x="54610" y="1906270"/>
                  </a:cubicBezTo>
                  <a:cubicBezTo>
                    <a:pt x="55880" y="1907540"/>
                    <a:pt x="55880" y="1910080"/>
                    <a:pt x="55880" y="1912620"/>
                  </a:cubicBezTo>
                  <a:cubicBezTo>
                    <a:pt x="55880" y="1915160"/>
                    <a:pt x="55880" y="1917700"/>
                    <a:pt x="54610" y="1918970"/>
                  </a:cubicBezTo>
                  <a:cubicBezTo>
                    <a:pt x="54610" y="1921510"/>
                    <a:pt x="53340" y="1922780"/>
                    <a:pt x="52070" y="1925320"/>
                  </a:cubicBezTo>
                  <a:cubicBezTo>
                    <a:pt x="50800" y="1926590"/>
                    <a:pt x="49530" y="1927860"/>
                    <a:pt x="46990" y="1929130"/>
                  </a:cubicBezTo>
                  <a:cubicBezTo>
                    <a:pt x="45720" y="1930400"/>
                    <a:pt x="43180" y="1930400"/>
                    <a:pt x="40640" y="1930400"/>
                  </a:cubicBezTo>
                  <a:cubicBezTo>
                    <a:pt x="38100" y="1930400"/>
                    <a:pt x="35560" y="1929130"/>
                    <a:pt x="33020" y="1927860"/>
                  </a:cubicBezTo>
                  <a:cubicBezTo>
                    <a:pt x="30480" y="1926590"/>
                    <a:pt x="29210" y="1924050"/>
                    <a:pt x="29210" y="1921510"/>
                  </a:cubicBezTo>
                  <a:lnTo>
                    <a:pt x="29210" y="1921510"/>
                  </a:lnTo>
                  <a:cubicBezTo>
                    <a:pt x="29210" y="1922780"/>
                    <a:pt x="27940" y="1924050"/>
                    <a:pt x="27940" y="1925320"/>
                  </a:cubicBezTo>
                  <a:cubicBezTo>
                    <a:pt x="26670" y="1926590"/>
                    <a:pt x="26670" y="1927860"/>
                    <a:pt x="25400" y="1927860"/>
                  </a:cubicBezTo>
                  <a:cubicBezTo>
                    <a:pt x="24130" y="1929130"/>
                    <a:pt x="22860" y="1929130"/>
                    <a:pt x="21590" y="1930400"/>
                  </a:cubicBezTo>
                  <a:cubicBezTo>
                    <a:pt x="20320" y="1930400"/>
                    <a:pt x="19050" y="1931670"/>
                    <a:pt x="16510" y="1931670"/>
                  </a:cubicBezTo>
                  <a:cubicBezTo>
                    <a:pt x="13970" y="1931670"/>
                    <a:pt x="11430" y="1931670"/>
                    <a:pt x="8890" y="1930400"/>
                  </a:cubicBezTo>
                  <a:cubicBezTo>
                    <a:pt x="6350" y="1929130"/>
                    <a:pt x="5080" y="1927860"/>
                    <a:pt x="3810" y="1926590"/>
                  </a:cubicBezTo>
                  <a:cubicBezTo>
                    <a:pt x="2540" y="1925320"/>
                    <a:pt x="1270" y="1922780"/>
                    <a:pt x="1270" y="1920240"/>
                  </a:cubicBezTo>
                  <a:cubicBezTo>
                    <a:pt x="1270" y="1917700"/>
                    <a:pt x="0" y="1915160"/>
                    <a:pt x="0" y="1912620"/>
                  </a:cubicBezTo>
                  <a:cubicBezTo>
                    <a:pt x="0" y="1907540"/>
                    <a:pt x="1270" y="1903730"/>
                    <a:pt x="3810" y="1899920"/>
                  </a:cubicBezTo>
                  <a:cubicBezTo>
                    <a:pt x="6350" y="1896110"/>
                    <a:pt x="10160" y="1893570"/>
                    <a:pt x="13970" y="1893570"/>
                  </a:cubicBezTo>
                  <a:lnTo>
                    <a:pt x="16510" y="1905000"/>
                  </a:lnTo>
                  <a:cubicBezTo>
                    <a:pt x="13970" y="1905000"/>
                    <a:pt x="12700" y="1906270"/>
                    <a:pt x="11430" y="1907540"/>
                  </a:cubicBezTo>
                  <a:cubicBezTo>
                    <a:pt x="10160" y="1908810"/>
                    <a:pt x="10160" y="1910080"/>
                    <a:pt x="10160" y="1912620"/>
                  </a:cubicBezTo>
                  <a:cubicBezTo>
                    <a:pt x="10160" y="1915160"/>
                    <a:pt x="11430" y="1916430"/>
                    <a:pt x="12700" y="1917700"/>
                  </a:cubicBezTo>
                  <a:cubicBezTo>
                    <a:pt x="13970" y="1918970"/>
                    <a:pt x="15240" y="1918970"/>
                    <a:pt x="17780" y="1918970"/>
                  </a:cubicBezTo>
                  <a:cubicBezTo>
                    <a:pt x="19050" y="1918970"/>
                    <a:pt x="20320" y="1918970"/>
                    <a:pt x="21590" y="1917700"/>
                  </a:cubicBezTo>
                  <a:cubicBezTo>
                    <a:pt x="22860" y="1916430"/>
                    <a:pt x="22860" y="1916430"/>
                    <a:pt x="22860" y="1915160"/>
                  </a:cubicBezTo>
                  <a:cubicBezTo>
                    <a:pt x="22860" y="1913890"/>
                    <a:pt x="24130" y="1912620"/>
                    <a:pt x="24130" y="1911350"/>
                  </a:cubicBezTo>
                  <a:cubicBezTo>
                    <a:pt x="24130" y="1910080"/>
                    <a:pt x="24130" y="1908810"/>
                    <a:pt x="24130" y="1907540"/>
                  </a:cubicBezTo>
                  <a:lnTo>
                    <a:pt x="24130" y="1905000"/>
                  </a:lnTo>
                  <a:lnTo>
                    <a:pt x="34290" y="1905000"/>
                  </a:lnTo>
                  <a:lnTo>
                    <a:pt x="34290" y="1908810"/>
                  </a:lnTo>
                  <a:close/>
                  <a:moveTo>
                    <a:pt x="54610" y="1996440"/>
                  </a:moveTo>
                  <a:lnTo>
                    <a:pt x="54610" y="2006600"/>
                  </a:lnTo>
                  <a:lnTo>
                    <a:pt x="1270" y="2029460"/>
                  </a:lnTo>
                  <a:lnTo>
                    <a:pt x="1270" y="2015490"/>
                  </a:lnTo>
                  <a:lnTo>
                    <a:pt x="12700" y="2010410"/>
                  </a:lnTo>
                  <a:lnTo>
                    <a:pt x="12700" y="1990090"/>
                  </a:lnTo>
                  <a:lnTo>
                    <a:pt x="1270" y="1985010"/>
                  </a:lnTo>
                  <a:lnTo>
                    <a:pt x="1270" y="1972310"/>
                  </a:lnTo>
                  <a:lnTo>
                    <a:pt x="54610" y="1996440"/>
                  </a:lnTo>
                  <a:close/>
                  <a:moveTo>
                    <a:pt x="39370" y="2000250"/>
                  </a:moveTo>
                  <a:lnTo>
                    <a:pt x="22860" y="1993900"/>
                  </a:lnTo>
                  <a:lnTo>
                    <a:pt x="22860" y="2006600"/>
                  </a:lnTo>
                  <a:lnTo>
                    <a:pt x="39370" y="2000250"/>
                  </a:lnTo>
                  <a:close/>
                  <a:moveTo>
                    <a:pt x="30480" y="3468370"/>
                  </a:moveTo>
                  <a:lnTo>
                    <a:pt x="1270" y="3406140"/>
                  </a:lnTo>
                  <a:lnTo>
                    <a:pt x="6350" y="3403600"/>
                  </a:lnTo>
                  <a:lnTo>
                    <a:pt x="30480" y="3455670"/>
                  </a:lnTo>
                  <a:lnTo>
                    <a:pt x="53340" y="3403600"/>
                  </a:lnTo>
                  <a:lnTo>
                    <a:pt x="58420" y="3406140"/>
                  </a:lnTo>
                  <a:lnTo>
                    <a:pt x="30480" y="3468370"/>
                  </a:lnTo>
                  <a:close/>
                  <a:moveTo>
                    <a:pt x="26670" y="3322320"/>
                  </a:moveTo>
                  <a:lnTo>
                    <a:pt x="31750" y="3322320"/>
                  </a:lnTo>
                  <a:lnTo>
                    <a:pt x="31750" y="3462020"/>
                  </a:lnTo>
                  <a:lnTo>
                    <a:pt x="26670" y="3462020"/>
                  </a:lnTo>
                  <a:lnTo>
                    <a:pt x="26670" y="3322320"/>
                  </a:lnTo>
                  <a:close/>
                  <a:moveTo>
                    <a:pt x="41910" y="3568700"/>
                  </a:moveTo>
                  <a:lnTo>
                    <a:pt x="31750" y="3557270"/>
                  </a:lnTo>
                  <a:lnTo>
                    <a:pt x="39370" y="3550920"/>
                  </a:lnTo>
                  <a:lnTo>
                    <a:pt x="54610" y="3568700"/>
                  </a:lnTo>
                  <a:lnTo>
                    <a:pt x="54610" y="3578860"/>
                  </a:lnTo>
                  <a:lnTo>
                    <a:pt x="1270" y="3578860"/>
                  </a:lnTo>
                  <a:lnTo>
                    <a:pt x="1270" y="3567430"/>
                  </a:lnTo>
                  <a:lnTo>
                    <a:pt x="41910" y="3567430"/>
                  </a:lnTo>
                  <a:lnTo>
                    <a:pt x="41910" y="3568700"/>
                  </a:lnTo>
                  <a:close/>
                  <a:moveTo>
                    <a:pt x="12700" y="3623310"/>
                  </a:moveTo>
                  <a:lnTo>
                    <a:pt x="12700" y="3599180"/>
                  </a:lnTo>
                  <a:lnTo>
                    <a:pt x="21590" y="3599180"/>
                  </a:lnTo>
                  <a:lnTo>
                    <a:pt x="54610" y="3620770"/>
                  </a:lnTo>
                  <a:lnTo>
                    <a:pt x="54610" y="3633470"/>
                  </a:lnTo>
                  <a:lnTo>
                    <a:pt x="21590" y="3633470"/>
                  </a:lnTo>
                  <a:lnTo>
                    <a:pt x="21590" y="3639820"/>
                  </a:lnTo>
                  <a:lnTo>
                    <a:pt x="12700" y="3639820"/>
                  </a:lnTo>
                  <a:lnTo>
                    <a:pt x="12700" y="3633470"/>
                  </a:lnTo>
                  <a:lnTo>
                    <a:pt x="1270" y="3633470"/>
                  </a:lnTo>
                  <a:lnTo>
                    <a:pt x="1270" y="3622040"/>
                  </a:lnTo>
                  <a:lnTo>
                    <a:pt x="12700" y="3623310"/>
                  </a:lnTo>
                  <a:lnTo>
                    <a:pt x="12700" y="3623310"/>
                  </a:lnTo>
                  <a:close/>
                  <a:moveTo>
                    <a:pt x="40640" y="3623310"/>
                  </a:moveTo>
                  <a:lnTo>
                    <a:pt x="40640" y="3623310"/>
                  </a:lnTo>
                  <a:lnTo>
                    <a:pt x="21590" y="3611880"/>
                  </a:lnTo>
                  <a:lnTo>
                    <a:pt x="21590" y="3624580"/>
                  </a:lnTo>
                  <a:lnTo>
                    <a:pt x="40640" y="3624580"/>
                  </a:lnTo>
                  <a:lnTo>
                    <a:pt x="40640" y="3623310"/>
                  </a:lnTo>
                  <a:close/>
                  <a:moveTo>
                    <a:pt x="30480" y="5085080"/>
                  </a:moveTo>
                  <a:lnTo>
                    <a:pt x="1270" y="5022850"/>
                  </a:lnTo>
                  <a:lnTo>
                    <a:pt x="6350" y="5020310"/>
                  </a:lnTo>
                  <a:lnTo>
                    <a:pt x="30480" y="5072380"/>
                  </a:lnTo>
                  <a:lnTo>
                    <a:pt x="53340" y="5020310"/>
                  </a:lnTo>
                  <a:lnTo>
                    <a:pt x="58420" y="5022850"/>
                  </a:lnTo>
                  <a:lnTo>
                    <a:pt x="30480" y="5085080"/>
                  </a:lnTo>
                  <a:close/>
                  <a:moveTo>
                    <a:pt x="26670" y="4939030"/>
                  </a:moveTo>
                  <a:lnTo>
                    <a:pt x="31750" y="4939030"/>
                  </a:lnTo>
                  <a:lnTo>
                    <a:pt x="31750" y="5078730"/>
                  </a:lnTo>
                  <a:lnTo>
                    <a:pt x="26670" y="5078730"/>
                  </a:lnTo>
                  <a:lnTo>
                    <a:pt x="26670" y="4939030"/>
                  </a:lnTo>
                  <a:close/>
                  <a:moveTo>
                    <a:pt x="41910" y="5185410"/>
                  </a:moveTo>
                  <a:lnTo>
                    <a:pt x="31750" y="5173980"/>
                  </a:lnTo>
                  <a:lnTo>
                    <a:pt x="39370" y="5167630"/>
                  </a:lnTo>
                  <a:lnTo>
                    <a:pt x="54610" y="5185410"/>
                  </a:lnTo>
                  <a:lnTo>
                    <a:pt x="54610" y="5195570"/>
                  </a:lnTo>
                  <a:lnTo>
                    <a:pt x="1270" y="5195570"/>
                  </a:lnTo>
                  <a:lnTo>
                    <a:pt x="1270" y="5184140"/>
                  </a:lnTo>
                  <a:lnTo>
                    <a:pt x="41910" y="5184140"/>
                  </a:lnTo>
                  <a:lnTo>
                    <a:pt x="41910" y="5185410"/>
                  </a:lnTo>
                  <a:close/>
                  <a:moveTo>
                    <a:pt x="12700" y="5240020"/>
                  </a:moveTo>
                  <a:lnTo>
                    <a:pt x="12700" y="5215890"/>
                  </a:lnTo>
                  <a:lnTo>
                    <a:pt x="21590" y="5215890"/>
                  </a:lnTo>
                  <a:lnTo>
                    <a:pt x="54610" y="5237480"/>
                  </a:lnTo>
                  <a:lnTo>
                    <a:pt x="54610" y="5250180"/>
                  </a:lnTo>
                  <a:lnTo>
                    <a:pt x="21590" y="5250180"/>
                  </a:lnTo>
                  <a:lnTo>
                    <a:pt x="21590" y="5256530"/>
                  </a:lnTo>
                  <a:lnTo>
                    <a:pt x="12700" y="5256530"/>
                  </a:lnTo>
                  <a:lnTo>
                    <a:pt x="12700" y="5250180"/>
                  </a:lnTo>
                  <a:lnTo>
                    <a:pt x="1270" y="5250180"/>
                  </a:lnTo>
                  <a:lnTo>
                    <a:pt x="1270" y="5238750"/>
                  </a:lnTo>
                  <a:lnTo>
                    <a:pt x="12700" y="5240020"/>
                  </a:lnTo>
                  <a:lnTo>
                    <a:pt x="12700" y="5240020"/>
                  </a:lnTo>
                  <a:close/>
                  <a:moveTo>
                    <a:pt x="40640" y="5240020"/>
                  </a:moveTo>
                  <a:lnTo>
                    <a:pt x="40640" y="5240020"/>
                  </a:lnTo>
                  <a:lnTo>
                    <a:pt x="21590" y="5227320"/>
                  </a:lnTo>
                  <a:lnTo>
                    <a:pt x="21590" y="5240020"/>
                  </a:lnTo>
                  <a:lnTo>
                    <a:pt x="40640" y="5240020"/>
                  </a:lnTo>
                  <a:close/>
                  <a:moveTo>
                    <a:pt x="54610" y="5317490"/>
                  </a:moveTo>
                  <a:lnTo>
                    <a:pt x="54610" y="5327650"/>
                  </a:lnTo>
                  <a:lnTo>
                    <a:pt x="1270" y="5351780"/>
                  </a:lnTo>
                  <a:lnTo>
                    <a:pt x="1270" y="5337810"/>
                  </a:lnTo>
                  <a:lnTo>
                    <a:pt x="12700" y="5332730"/>
                  </a:lnTo>
                  <a:lnTo>
                    <a:pt x="12700" y="5311140"/>
                  </a:lnTo>
                  <a:lnTo>
                    <a:pt x="1270" y="5306060"/>
                  </a:lnTo>
                  <a:lnTo>
                    <a:pt x="1270" y="5293360"/>
                  </a:lnTo>
                  <a:lnTo>
                    <a:pt x="54610" y="5317490"/>
                  </a:lnTo>
                  <a:close/>
                  <a:moveTo>
                    <a:pt x="39370" y="5322570"/>
                  </a:moveTo>
                  <a:lnTo>
                    <a:pt x="22860" y="5316220"/>
                  </a:lnTo>
                  <a:lnTo>
                    <a:pt x="22860" y="5328920"/>
                  </a:lnTo>
                  <a:lnTo>
                    <a:pt x="39370" y="5322570"/>
                  </a:lnTo>
                  <a:close/>
                </a:path>
              </a:pathLst>
            </a:custGeom>
            <a:solidFill>
              <a:srgbClr val="000000"/>
            </a:solidFill>
          </p:spPr>
          <p:txBody>
            <a:bodyPr/>
            <a:lstStyle/>
            <a:p>
              <a:endParaRPr lang="en-US"/>
            </a:p>
          </p:txBody>
        </p:sp>
      </p:grpSp>
      <p:sp>
        <p:nvSpPr>
          <p:cNvPr id="14" name="Freeform 14"/>
          <p:cNvSpPr/>
          <p:nvPr/>
        </p:nvSpPr>
        <p:spPr>
          <a:xfrm>
            <a:off x="5313630" y="5892891"/>
            <a:ext cx="1332166" cy="2057400"/>
          </a:xfrm>
          <a:custGeom>
            <a:avLst/>
            <a:gdLst/>
            <a:ahLst/>
            <a:cxnLst/>
            <a:rect l="l" t="t" r="r" b="b"/>
            <a:pathLst>
              <a:path w="1332166" h="2057400">
                <a:moveTo>
                  <a:pt x="0" y="0"/>
                </a:moveTo>
                <a:lnTo>
                  <a:pt x="1332167" y="0"/>
                </a:lnTo>
                <a:lnTo>
                  <a:pt x="1332167"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5" name="TextBox 15"/>
          <p:cNvSpPr txBox="1"/>
          <p:nvPr/>
        </p:nvSpPr>
        <p:spPr>
          <a:xfrm>
            <a:off x="8179370" y="4124596"/>
            <a:ext cx="8523743" cy="7045324"/>
          </a:xfrm>
          <a:prstGeom prst="rect">
            <a:avLst/>
          </a:prstGeom>
        </p:spPr>
        <p:txBody>
          <a:bodyPr lIns="0" tIns="0" rIns="0" bIns="0" rtlCol="0" anchor="t">
            <a:spAutoFit/>
          </a:bodyPr>
          <a:lstStyle/>
          <a:p>
            <a:pPr algn="l">
              <a:lnSpc>
                <a:spcPts val="2800"/>
              </a:lnSpc>
            </a:pPr>
            <a:r>
              <a:rPr lang="en-US" sz="2000" b="1">
                <a:solidFill>
                  <a:srgbClr val="000000"/>
                </a:solidFill>
                <a:latin typeface="Open Sans Bold"/>
                <a:ea typeface="Open Sans Bold"/>
                <a:cs typeface="Open Sans Bold"/>
                <a:sym typeface="Open Sans Bold"/>
              </a:rPr>
              <a:t>Regulatory Actions:</a:t>
            </a:r>
          </a:p>
          <a:p>
            <a:pPr marL="431809" lvl="1" indent="-215904" algn="l">
              <a:lnSpc>
                <a:spcPts val="2800"/>
              </a:lnSpc>
              <a:buFont typeface="Arial"/>
              <a:buChar char="•"/>
            </a:pPr>
            <a:r>
              <a:rPr lang="en-US" sz="2000">
                <a:solidFill>
                  <a:srgbClr val="000000"/>
                </a:solidFill>
                <a:latin typeface="Open Sans"/>
                <a:ea typeface="Open Sans"/>
                <a:cs typeface="Open Sans"/>
                <a:sym typeface="Open Sans"/>
              </a:rPr>
              <a:t>USGA should monitor trends before implementing equipment restrictions.</a:t>
            </a:r>
          </a:p>
          <a:p>
            <a:pPr marL="431809" lvl="1" indent="-215904" algn="l">
              <a:lnSpc>
                <a:spcPts val="2800"/>
              </a:lnSpc>
              <a:buFont typeface="Arial"/>
              <a:buChar char="•"/>
            </a:pPr>
            <a:r>
              <a:rPr lang="en-US" sz="2000">
                <a:solidFill>
                  <a:srgbClr val="000000"/>
                </a:solidFill>
                <a:latin typeface="Open Sans"/>
                <a:ea typeface="Open Sans"/>
                <a:cs typeface="Open Sans"/>
                <a:sym typeface="Open Sans"/>
              </a:rPr>
              <a:t>Course modifications (longer layouts, strategic hazards) to balance competition.</a:t>
            </a: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r>
              <a:rPr lang="en-US" sz="2000" b="1">
                <a:solidFill>
                  <a:srgbClr val="000000"/>
                </a:solidFill>
                <a:latin typeface="Open Sans Bold"/>
                <a:ea typeface="Open Sans Bold"/>
                <a:cs typeface="Open Sans Bold"/>
                <a:sym typeface="Open Sans Bold"/>
              </a:rPr>
              <a:t>Player Development:</a:t>
            </a:r>
          </a:p>
          <a:p>
            <a:pPr marL="431809" lvl="1" indent="-215904" algn="l">
              <a:lnSpc>
                <a:spcPts val="2800"/>
              </a:lnSpc>
              <a:buFont typeface="Arial"/>
              <a:buChar char="•"/>
            </a:pPr>
            <a:r>
              <a:rPr lang="en-US" sz="2000">
                <a:solidFill>
                  <a:srgbClr val="000000"/>
                </a:solidFill>
                <a:latin typeface="Open Sans"/>
                <a:ea typeface="Open Sans"/>
                <a:cs typeface="Open Sans"/>
                <a:sym typeface="Open Sans"/>
              </a:rPr>
              <a:t>Coaches should emphasize swing efficiency and clubhead speed.</a:t>
            </a:r>
          </a:p>
          <a:p>
            <a:pPr marL="431809" lvl="1" indent="-215904" algn="l">
              <a:lnSpc>
                <a:spcPts val="2800"/>
              </a:lnSpc>
              <a:buFont typeface="Arial"/>
              <a:buChar char="•"/>
            </a:pPr>
            <a:r>
              <a:rPr lang="en-US" sz="2000">
                <a:solidFill>
                  <a:srgbClr val="000000"/>
                </a:solidFill>
                <a:latin typeface="Open Sans"/>
                <a:ea typeface="Open Sans"/>
                <a:cs typeface="Open Sans"/>
                <a:sym typeface="Open Sans"/>
              </a:rPr>
              <a:t>Players with shorter drive distances should prioritize improvements.</a:t>
            </a: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r>
              <a:rPr lang="en-US" sz="2000" b="1">
                <a:solidFill>
                  <a:srgbClr val="000000"/>
                </a:solidFill>
                <a:latin typeface="Open Sans Bold"/>
                <a:ea typeface="Open Sans Bold"/>
                <a:cs typeface="Open Sans Bold"/>
                <a:sym typeface="Open Sans Bold"/>
              </a:rPr>
              <a:t>Strategic Benefits:</a:t>
            </a:r>
          </a:p>
          <a:p>
            <a:pPr marL="431809" lvl="1" indent="-215904" algn="l">
              <a:lnSpc>
                <a:spcPts val="2800"/>
              </a:lnSpc>
              <a:buFont typeface="Arial"/>
              <a:buChar char="•"/>
            </a:pPr>
            <a:r>
              <a:rPr lang="en-US" sz="2000">
                <a:solidFill>
                  <a:srgbClr val="000000"/>
                </a:solidFill>
                <a:latin typeface="Open Sans"/>
                <a:ea typeface="Open Sans"/>
                <a:cs typeface="Open Sans"/>
                <a:sym typeface="Open Sans"/>
              </a:rPr>
              <a:t>Forecasting model (97.8% accuracy) enables data-driven decision-making.</a:t>
            </a:r>
          </a:p>
          <a:p>
            <a:pPr marL="431809" lvl="1" indent="-215904" algn="l">
              <a:lnSpc>
                <a:spcPts val="2800"/>
              </a:lnSpc>
              <a:buFont typeface="Arial"/>
              <a:buChar char="•"/>
            </a:pPr>
            <a:r>
              <a:rPr lang="en-US" sz="2000">
                <a:solidFill>
                  <a:srgbClr val="000000"/>
                </a:solidFill>
                <a:latin typeface="Open Sans"/>
                <a:ea typeface="Open Sans"/>
                <a:cs typeface="Open Sans"/>
                <a:sym typeface="Open Sans"/>
              </a:rPr>
              <a:t>Projections influence course design and potential equipment regulations.</a:t>
            </a: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endParaRPr lang="en-US" sz="2000">
              <a:solidFill>
                <a:srgbClr val="000000"/>
              </a:solidFill>
              <a:latin typeface="Open Sans"/>
              <a:ea typeface="Open Sans"/>
              <a:cs typeface="Open Sans"/>
              <a:sym typeface="Open Sans"/>
            </a:endParaRPr>
          </a:p>
          <a:p>
            <a:pPr algn="l">
              <a:lnSpc>
                <a:spcPts val="2800"/>
              </a:lnSpc>
            </a:pPr>
            <a:endParaRPr lang="en-US" sz="2000">
              <a:solidFill>
                <a:srgbClr val="000000"/>
              </a:solidFill>
              <a:latin typeface="Open Sans"/>
              <a:ea typeface="Open Sans"/>
              <a:cs typeface="Open Sans"/>
              <a:sym typeface="Open Sans"/>
            </a:endParaRPr>
          </a:p>
        </p:txBody>
      </p:sp>
      <p:sp>
        <p:nvSpPr>
          <p:cNvPr id="16" name="TextBox 16"/>
          <p:cNvSpPr txBox="1"/>
          <p:nvPr/>
        </p:nvSpPr>
        <p:spPr>
          <a:xfrm>
            <a:off x="7687061" y="486860"/>
            <a:ext cx="9508362" cy="4266565"/>
          </a:xfrm>
          <a:prstGeom prst="rect">
            <a:avLst/>
          </a:prstGeom>
        </p:spPr>
        <p:txBody>
          <a:bodyPr lIns="0" tIns="0" rIns="0" bIns="0" rtlCol="0" anchor="t">
            <a:spAutoFit/>
          </a:bodyPr>
          <a:lstStyle/>
          <a:p>
            <a:pPr algn="ctr">
              <a:lnSpc>
                <a:spcPts val="5600"/>
              </a:lnSpc>
            </a:pPr>
            <a:r>
              <a:rPr lang="en-US" sz="5600">
                <a:solidFill>
                  <a:srgbClr val="000000"/>
                </a:solidFill>
                <a:latin typeface="Abril Fatface"/>
                <a:ea typeface="Abril Fatface"/>
                <a:cs typeface="Abril Fatface"/>
                <a:sym typeface="Abril Fatface"/>
              </a:rPr>
              <a:t>WHAT’S NEXT?</a:t>
            </a:r>
          </a:p>
          <a:p>
            <a:pPr algn="ctr">
              <a:lnSpc>
                <a:spcPts val="5600"/>
              </a:lnSpc>
            </a:pPr>
            <a:endParaRPr lang="en-US" sz="5600">
              <a:solidFill>
                <a:srgbClr val="000000"/>
              </a:solidFill>
              <a:latin typeface="Abril Fatface"/>
              <a:ea typeface="Abril Fatface"/>
              <a:cs typeface="Abril Fatface"/>
              <a:sym typeface="Abril Fatface"/>
            </a:endParaRPr>
          </a:p>
          <a:p>
            <a:pPr algn="ctr">
              <a:lnSpc>
                <a:spcPts val="5600"/>
              </a:lnSpc>
            </a:pPr>
            <a:r>
              <a:rPr lang="en-US" sz="5600">
                <a:solidFill>
                  <a:srgbClr val="000000"/>
                </a:solidFill>
                <a:latin typeface="Abril Fatface"/>
                <a:ea typeface="Abril Fatface"/>
                <a:cs typeface="Abril Fatface"/>
                <a:sym typeface="Abril Fatface"/>
              </a:rPr>
              <a:t> STRATEGIC ACTIONS </a:t>
            </a:r>
          </a:p>
          <a:p>
            <a:pPr algn="ctr">
              <a:lnSpc>
                <a:spcPts val="5600"/>
              </a:lnSpc>
            </a:pPr>
            <a:r>
              <a:rPr lang="en-US" sz="5600">
                <a:solidFill>
                  <a:srgbClr val="000000"/>
                </a:solidFill>
                <a:latin typeface="Abril Fatface"/>
                <a:ea typeface="Abril Fatface"/>
                <a:cs typeface="Abril Fatface"/>
                <a:sym typeface="Abril Fatface"/>
              </a:rPr>
              <a:t>&amp; </a:t>
            </a:r>
          </a:p>
          <a:p>
            <a:pPr algn="ctr">
              <a:lnSpc>
                <a:spcPts val="5600"/>
              </a:lnSpc>
            </a:pPr>
            <a:r>
              <a:rPr lang="en-US" sz="5600">
                <a:solidFill>
                  <a:srgbClr val="000000"/>
                </a:solidFill>
                <a:latin typeface="Abril Fatface"/>
                <a:ea typeface="Abril Fatface"/>
                <a:cs typeface="Abril Fatface"/>
                <a:sym typeface="Abril Fatface"/>
              </a:rPr>
              <a:t>BENEFITS</a:t>
            </a:r>
          </a:p>
          <a:p>
            <a:pPr algn="ctr">
              <a:lnSpc>
                <a:spcPts val="5600"/>
              </a:lnSpc>
            </a:pPr>
            <a:endParaRPr lang="en-US" sz="5600">
              <a:solidFill>
                <a:srgbClr val="000000"/>
              </a:solidFill>
              <a:latin typeface="Abril Fatface"/>
              <a:ea typeface="Abril Fatface"/>
              <a:cs typeface="Abril Fatface"/>
              <a:sym typeface="Abril Fatfac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9701212"/>
            <a:ext cx="16823977" cy="0"/>
          </a:xfrm>
          <a:prstGeom prst="line">
            <a:avLst/>
          </a:prstGeom>
          <a:ln w="28575" cap="flat">
            <a:solidFill>
              <a:srgbClr val="000000"/>
            </a:solidFill>
            <a:prstDash val="solid"/>
            <a:headEnd type="none" w="sm" len="sm"/>
            <a:tailEnd type="none" w="sm" len="sm"/>
          </a:ln>
        </p:spPr>
        <p:txBody>
          <a:bodyPr/>
          <a:lstStyle/>
          <a:p>
            <a:endParaRPr lang="en-US"/>
          </a:p>
        </p:txBody>
      </p:sp>
      <p:grpSp>
        <p:nvGrpSpPr>
          <p:cNvPr id="3" name="Group 3"/>
          <p:cNvGrpSpPr/>
          <p:nvPr/>
        </p:nvGrpSpPr>
        <p:grpSpPr>
          <a:xfrm>
            <a:off x="16413722" y="9281432"/>
            <a:ext cx="820511" cy="8205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19133"/>
            </a:solidFill>
          </p:spPr>
          <p:txBody>
            <a:bodyPr/>
            <a:lstStyle/>
            <a:p>
              <a:endParaRPr lang="en-US"/>
            </a:p>
          </p:txBody>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3360"/>
                </a:lnSpc>
              </a:pPr>
              <a:r>
                <a:rPr lang="en-US" sz="2400" b="1" dirty="0">
                  <a:solidFill>
                    <a:srgbClr val="FFFFFF"/>
                  </a:solidFill>
                  <a:latin typeface="DM Sans Bold"/>
                  <a:ea typeface="DM Sans Bold"/>
                  <a:cs typeface="DM Sans Bold"/>
                  <a:sym typeface="DM Sans Bold"/>
                </a:rPr>
                <a:t>06</a:t>
              </a:r>
            </a:p>
          </p:txBody>
        </p:sp>
      </p:grpSp>
      <p:grpSp>
        <p:nvGrpSpPr>
          <p:cNvPr id="6" name="Group 6"/>
          <p:cNvGrpSpPr/>
          <p:nvPr/>
        </p:nvGrpSpPr>
        <p:grpSpPr>
          <a:xfrm rot="3417553">
            <a:off x="1859487" y="-5272478"/>
            <a:ext cx="3086100" cy="15037323"/>
            <a:chOff x="0" y="0"/>
            <a:chExt cx="812800" cy="3960447"/>
          </a:xfrm>
        </p:grpSpPr>
        <p:sp>
          <p:nvSpPr>
            <p:cNvPr id="7" name="Freeform 7"/>
            <p:cNvSpPr/>
            <p:nvPr/>
          </p:nvSpPr>
          <p:spPr>
            <a:xfrm>
              <a:off x="0" y="0"/>
              <a:ext cx="812800" cy="3960447"/>
            </a:xfrm>
            <a:custGeom>
              <a:avLst/>
              <a:gdLst/>
              <a:ahLst/>
              <a:cxnLst/>
              <a:rect l="l" t="t" r="r" b="b"/>
              <a:pathLst>
                <a:path w="812800" h="3960447">
                  <a:moveTo>
                    <a:pt x="0" y="0"/>
                  </a:moveTo>
                  <a:lnTo>
                    <a:pt x="812800" y="0"/>
                  </a:lnTo>
                  <a:lnTo>
                    <a:pt x="812800" y="3960447"/>
                  </a:lnTo>
                  <a:lnTo>
                    <a:pt x="0" y="3960447"/>
                  </a:lnTo>
                  <a:close/>
                </a:path>
              </a:pathLst>
            </a:custGeom>
            <a:solidFill>
              <a:srgbClr val="619133"/>
            </a:solidFill>
          </p:spPr>
          <p:txBody>
            <a:bodyPr/>
            <a:lstStyle/>
            <a:p>
              <a:endParaRPr lang="en-US"/>
            </a:p>
          </p:txBody>
        </p:sp>
        <p:sp>
          <p:nvSpPr>
            <p:cNvPr id="8" name="TextBox 8"/>
            <p:cNvSpPr txBox="1"/>
            <p:nvPr/>
          </p:nvSpPr>
          <p:spPr>
            <a:xfrm>
              <a:off x="0" y="-47625"/>
              <a:ext cx="812800" cy="4008072"/>
            </a:xfrm>
            <a:prstGeom prst="rect">
              <a:avLst/>
            </a:prstGeom>
          </p:spPr>
          <p:txBody>
            <a:bodyPr lIns="50800" tIns="50800" rIns="50800" bIns="50800" rtlCol="0" anchor="ctr"/>
            <a:lstStyle/>
            <a:p>
              <a:pPr algn="ctr">
                <a:lnSpc>
                  <a:spcPts val="3360"/>
                </a:lnSpc>
              </a:pPr>
              <a:endParaRPr/>
            </a:p>
          </p:txBody>
        </p:sp>
      </p:grpSp>
      <p:grpSp>
        <p:nvGrpSpPr>
          <p:cNvPr id="9" name="Group 9"/>
          <p:cNvGrpSpPr/>
          <p:nvPr/>
        </p:nvGrpSpPr>
        <p:grpSpPr>
          <a:xfrm rot="3417553">
            <a:off x="825845" y="-5437321"/>
            <a:ext cx="3086100" cy="15037323"/>
            <a:chOff x="0" y="0"/>
            <a:chExt cx="812800" cy="3960447"/>
          </a:xfrm>
        </p:grpSpPr>
        <p:sp>
          <p:nvSpPr>
            <p:cNvPr id="10" name="Freeform 10"/>
            <p:cNvSpPr/>
            <p:nvPr/>
          </p:nvSpPr>
          <p:spPr>
            <a:xfrm>
              <a:off x="0" y="0"/>
              <a:ext cx="812800" cy="3960447"/>
            </a:xfrm>
            <a:custGeom>
              <a:avLst/>
              <a:gdLst/>
              <a:ahLst/>
              <a:cxnLst/>
              <a:rect l="l" t="t" r="r" b="b"/>
              <a:pathLst>
                <a:path w="812800" h="3960447">
                  <a:moveTo>
                    <a:pt x="0" y="0"/>
                  </a:moveTo>
                  <a:lnTo>
                    <a:pt x="812800" y="0"/>
                  </a:lnTo>
                  <a:lnTo>
                    <a:pt x="812800" y="3960447"/>
                  </a:lnTo>
                  <a:lnTo>
                    <a:pt x="0" y="3960447"/>
                  </a:lnTo>
                  <a:close/>
                </a:path>
              </a:pathLst>
            </a:custGeom>
            <a:solidFill>
              <a:srgbClr val="315122"/>
            </a:solidFill>
          </p:spPr>
          <p:txBody>
            <a:bodyPr/>
            <a:lstStyle/>
            <a:p>
              <a:endParaRPr lang="en-US"/>
            </a:p>
          </p:txBody>
        </p:sp>
        <p:sp>
          <p:nvSpPr>
            <p:cNvPr id="11" name="TextBox 11"/>
            <p:cNvSpPr txBox="1"/>
            <p:nvPr/>
          </p:nvSpPr>
          <p:spPr>
            <a:xfrm>
              <a:off x="0" y="-47625"/>
              <a:ext cx="812800" cy="4008072"/>
            </a:xfrm>
            <a:prstGeom prst="rect">
              <a:avLst/>
            </a:prstGeom>
          </p:spPr>
          <p:txBody>
            <a:bodyPr lIns="50800" tIns="50800" rIns="50800" bIns="50800" rtlCol="0" anchor="ctr"/>
            <a:lstStyle/>
            <a:p>
              <a:pPr algn="ctr">
                <a:lnSpc>
                  <a:spcPts val="3360"/>
                </a:lnSpc>
              </a:pPr>
              <a:endParaRPr/>
            </a:p>
          </p:txBody>
        </p:sp>
      </p:grpSp>
      <p:sp>
        <p:nvSpPr>
          <p:cNvPr id="12" name="Freeform 12"/>
          <p:cNvSpPr/>
          <p:nvPr/>
        </p:nvSpPr>
        <p:spPr>
          <a:xfrm>
            <a:off x="1519680" y="1548384"/>
            <a:ext cx="5814173" cy="7190232"/>
          </a:xfrm>
          <a:custGeom>
            <a:avLst/>
            <a:gdLst/>
            <a:ahLst/>
            <a:cxnLst/>
            <a:rect l="l" t="t" r="r" b="b"/>
            <a:pathLst>
              <a:path w="5814173" h="7190232">
                <a:moveTo>
                  <a:pt x="0" y="0"/>
                </a:moveTo>
                <a:lnTo>
                  <a:pt x="5814173" y="0"/>
                </a:lnTo>
                <a:lnTo>
                  <a:pt x="5814173" y="7190232"/>
                </a:lnTo>
                <a:lnTo>
                  <a:pt x="0" y="7190232"/>
                </a:lnTo>
                <a:lnTo>
                  <a:pt x="0" y="0"/>
                </a:lnTo>
                <a:close/>
              </a:path>
            </a:pathLst>
          </a:custGeom>
          <a:blipFill>
            <a:blip r:embed="rId2"/>
            <a:stretch>
              <a:fillRect t="-15176" b="-6192"/>
            </a:stretch>
          </a:blipFill>
        </p:spPr>
        <p:txBody>
          <a:bodyPr/>
          <a:lstStyle/>
          <a:p>
            <a:endParaRPr lang="en-US"/>
          </a:p>
        </p:txBody>
      </p:sp>
      <p:sp>
        <p:nvSpPr>
          <p:cNvPr id="13" name="TextBox 13"/>
          <p:cNvSpPr txBox="1"/>
          <p:nvPr/>
        </p:nvSpPr>
        <p:spPr>
          <a:xfrm>
            <a:off x="8219748" y="4282224"/>
            <a:ext cx="8442987" cy="3192071"/>
          </a:xfrm>
          <a:prstGeom prst="rect">
            <a:avLst/>
          </a:prstGeom>
        </p:spPr>
        <p:txBody>
          <a:bodyPr lIns="0" tIns="0" rIns="0" bIns="0" rtlCol="0" anchor="t">
            <a:spAutoFit/>
          </a:bodyPr>
          <a:lstStyle/>
          <a:p>
            <a:pPr marL="491914" lvl="1" indent="-245957" algn="l">
              <a:lnSpc>
                <a:spcPts val="3189"/>
              </a:lnSpc>
              <a:buFont typeface="Arial"/>
              <a:buChar char="•"/>
            </a:pPr>
            <a:r>
              <a:rPr lang="en-US" sz="2278">
                <a:solidFill>
                  <a:srgbClr val="000000"/>
                </a:solidFill>
                <a:latin typeface="Open Sans"/>
                <a:ea typeface="Open Sans"/>
                <a:cs typeface="Open Sans"/>
                <a:sym typeface="Open Sans"/>
              </a:rPr>
              <a:t>Driving distance is highly predictable (R² = 0.978).</a:t>
            </a:r>
          </a:p>
          <a:p>
            <a:pPr marL="491914" lvl="1" indent="-245957" algn="l">
              <a:lnSpc>
                <a:spcPts val="3189"/>
              </a:lnSpc>
              <a:buFont typeface="Arial"/>
              <a:buChar char="•"/>
            </a:pPr>
            <a:r>
              <a:rPr lang="en-US" sz="2278">
                <a:solidFill>
                  <a:srgbClr val="000000"/>
                </a:solidFill>
                <a:latin typeface="Open Sans"/>
                <a:ea typeface="Open Sans"/>
                <a:cs typeface="Open Sans"/>
                <a:sym typeface="Open Sans"/>
              </a:rPr>
              <a:t>Holt’s model projects continued increases without surpassing the 317-yard threshold in the next five years.</a:t>
            </a:r>
          </a:p>
          <a:p>
            <a:pPr marL="491914" lvl="1" indent="-245957" algn="l">
              <a:lnSpc>
                <a:spcPts val="3189"/>
              </a:lnSpc>
              <a:buFont typeface="Arial"/>
              <a:buChar char="•"/>
            </a:pPr>
            <a:r>
              <a:rPr lang="en-US" sz="2278">
                <a:solidFill>
                  <a:srgbClr val="000000"/>
                </a:solidFill>
                <a:latin typeface="Open Sans"/>
                <a:ea typeface="Open Sans"/>
                <a:cs typeface="Open Sans"/>
                <a:sym typeface="Open Sans"/>
              </a:rPr>
              <a:t>Future advancements may necessitate further discussions on regulations.</a:t>
            </a:r>
          </a:p>
          <a:p>
            <a:pPr marL="491914" lvl="1" indent="-245957" algn="l">
              <a:lnSpc>
                <a:spcPts val="3189"/>
              </a:lnSpc>
              <a:buFont typeface="Arial"/>
              <a:buChar char="•"/>
            </a:pPr>
            <a:r>
              <a:rPr lang="en-US" sz="2278">
                <a:solidFill>
                  <a:srgbClr val="000000"/>
                </a:solidFill>
                <a:latin typeface="Open Sans"/>
                <a:ea typeface="Open Sans"/>
                <a:cs typeface="Open Sans"/>
                <a:sym typeface="Open Sans"/>
              </a:rPr>
              <a:t>Stakeholders should use data-driven insights for strategic decisions.</a:t>
            </a:r>
          </a:p>
          <a:p>
            <a:pPr algn="l">
              <a:lnSpc>
                <a:spcPts val="3189"/>
              </a:lnSpc>
            </a:pPr>
            <a:endParaRPr lang="en-US" sz="2278">
              <a:solidFill>
                <a:srgbClr val="000000"/>
              </a:solidFill>
              <a:latin typeface="Open Sans"/>
              <a:ea typeface="Open Sans"/>
              <a:cs typeface="Open Sans"/>
              <a:sym typeface="Open Sans"/>
            </a:endParaRPr>
          </a:p>
        </p:txBody>
      </p:sp>
      <p:sp>
        <p:nvSpPr>
          <p:cNvPr id="14" name="TextBox 14"/>
          <p:cNvSpPr txBox="1"/>
          <p:nvPr/>
        </p:nvSpPr>
        <p:spPr>
          <a:xfrm>
            <a:off x="9612435" y="7091392"/>
            <a:ext cx="2828807" cy="382903"/>
          </a:xfrm>
          <a:prstGeom prst="rect">
            <a:avLst/>
          </a:prstGeom>
        </p:spPr>
        <p:txBody>
          <a:bodyPr lIns="0" tIns="0" rIns="0" bIns="0" rtlCol="0" anchor="t">
            <a:spAutoFit/>
          </a:bodyPr>
          <a:lstStyle/>
          <a:p>
            <a:pPr algn="l">
              <a:lnSpc>
                <a:spcPts val="3060"/>
              </a:lnSpc>
            </a:pPr>
            <a:r>
              <a:rPr lang="en-US" sz="2000" b="1" spc="110">
                <a:solidFill>
                  <a:srgbClr val="FFFFFF"/>
                </a:solidFill>
                <a:latin typeface="Poppins Bold"/>
                <a:ea typeface="Poppins Bold"/>
                <a:cs typeface="Poppins Bold"/>
                <a:sym typeface="Poppins Bold"/>
              </a:rPr>
              <a:t>2019 - 2021</a:t>
            </a:r>
          </a:p>
        </p:txBody>
      </p:sp>
      <p:sp>
        <p:nvSpPr>
          <p:cNvPr id="15" name="TextBox 15"/>
          <p:cNvSpPr txBox="1"/>
          <p:nvPr/>
        </p:nvSpPr>
        <p:spPr>
          <a:xfrm>
            <a:off x="13874299" y="7091392"/>
            <a:ext cx="2828807" cy="382903"/>
          </a:xfrm>
          <a:prstGeom prst="rect">
            <a:avLst/>
          </a:prstGeom>
        </p:spPr>
        <p:txBody>
          <a:bodyPr lIns="0" tIns="0" rIns="0" bIns="0" rtlCol="0" anchor="t">
            <a:spAutoFit/>
          </a:bodyPr>
          <a:lstStyle/>
          <a:p>
            <a:pPr algn="l">
              <a:lnSpc>
                <a:spcPts val="3060"/>
              </a:lnSpc>
            </a:pPr>
            <a:r>
              <a:rPr lang="en-US" sz="2000" b="1" spc="110">
                <a:solidFill>
                  <a:srgbClr val="FFFFFF"/>
                </a:solidFill>
                <a:latin typeface="Poppins Bold"/>
                <a:ea typeface="Poppins Bold"/>
                <a:cs typeface="Poppins Bold"/>
                <a:sym typeface="Poppins Bold"/>
              </a:rPr>
              <a:t>2021 - 2022</a:t>
            </a:r>
          </a:p>
        </p:txBody>
      </p:sp>
      <p:sp>
        <p:nvSpPr>
          <p:cNvPr id="16" name="TextBox 16"/>
          <p:cNvSpPr txBox="1"/>
          <p:nvPr/>
        </p:nvSpPr>
        <p:spPr>
          <a:xfrm>
            <a:off x="7618676" y="1393572"/>
            <a:ext cx="9205301" cy="2856865"/>
          </a:xfrm>
          <a:prstGeom prst="rect">
            <a:avLst/>
          </a:prstGeom>
        </p:spPr>
        <p:txBody>
          <a:bodyPr lIns="0" tIns="0" rIns="0" bIns="0" rtlCol="0" anchor="t">
            <a:spAutoFit/>
          </a:bodyPr>
          <a:lstStyle/>
          <a:p>
            <a:pPr algn="ctr">
              <a:lnSpc>
                <a:spcPts val="5600"/>
              </a:lnSpc>
            </a:pPr>
            <a:r>
              <a:rPr lang="en-US" sz="5600">
                <a:solidFill>
                  <a:srgbClr val="000000"/>
                </a:solidFill>
                <a:latin typeface="Abril Fatface"/>
                <a:ea typeface="Abril Fatface"/>
                <a:cs typeface="Abril Fatface"/>
                <a:sym typeface="Abril Fatface"/>
              </a:rPr>
              <a:t>FINAL THOUGHTS </a:t>
            </a:r>
          </a:p>
          <a:p>
            <a:pPr algn="ctr">
              <a:lnSpc>
                <a:spcPts val="5600"/>
              </a:lnSpc>
            </a:pPr>
            <a:r>
              <a:rPr lang="en-US" sz="5600">
                <a:solidFill>
                  <a:srgbClr val="000000"/>
                </a:solidFill>
                <a:latin typeface="Abril Fatface"/>
                <a:ea typeface="Abril Fatface"/>
                <a:cs typeface="Abril Fatface"/>
                <a:sym typeface="Abril Fatface"/>
              </a:rPr>
              <a:t>&amp; </a:t>
            </a:r>
          </a:p>
          <a:p>
            <a:pPr algn="ctr">
              <a:lnSpc>
                <a:spcPts val="5600"/>
              </a:lnSpc>
            </a:pPr>
            <a:r>
              <a:rPr lang="en-US" sz="5600">
                <a:solidFill>
                  <a:srgbClr val="000000"/>
                </a:solidFill>
                <a:latin typeface="Abril Fatface"/>
                <a:ea typeface="Abril Fatface"/>
                <a:cs typeface="Abril Fatface"/>
                <a:sym typeface="Abril Fatface"/>
              </a:rPr>
              <a:t>KEY TAKEAWAYS</a:t>
            </a:r>
          </a:p>
          <a:p>
            <a:pPr algn="ctr">
              <a:lnSpc>
                <a:spcPts val="5600"/>
              </a:lnSpc>
            </a:pPr>
            <a:endParaRPr lang="en-US" sz="5600">
              <a:solidFill>
                <a:srgbClr val="000000"/>
              </a:solidFill>
              <a:latin typeface="Abril Fatface"/>
              <a:ea typeface="Abril Fatface"/>
              <a:cs typeface="Abril Fatface"/>
              <a:sym typeface="Abril Fatfac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15122"/>
        </a:solidFill>
        <a:effectLst/>
      </p:bgPr>
    </p:bg>
    <p:spTree>
      <p:nvGrpSpPr>
        <p:cNvPr id="1" name=""/>
        <p:cNvGrpSpPr/>
        <p:nvPr/>
      </p:nvGrpSpPr>
      <p:grpSpPr>
        <a:xfrm>
          <a:off x="0" y="0"/>
          <a:ext cx="0" cy="0"/>
          <a:chOff x="0" y="0"/>
          <a:chExt cx="0" cy="0"/>
        </a:xfrm>
      </p:grpSpPr>
      <p:sp>
        <p:nvSpPr>
          <p:cNvPr id="2" name="Freeform 2"/>
          <p:cNvSpPr/>
          <p:nvPr/>
        </p:nvSpPr>
        <p:spPr>
          <a:xfrm>
            <a:off x="10169623" y="-1314217"/>
            <a:ext cx="8156477" cy="12234715"/>
          </a:xfrm>
          <a:custGeom>
            <a:avLst/>
            <a:gdLst/>
            <a:ahLst/>
            <a:cxnLst/>
            <a:rect l="l" t="t" r="r" b="b"/>
            <a:pathLst>
              <a:path w="8156477" h="12234715">
                <a:moveTo>
                  <a:pt x="0" y="0"/>
                </a:moveTo>
                <a:lnTo>
                  <a:pt x="8156477" y="0"/>
                </a:lnTo>
                <a:lnTo>
                  <a:pt x="8156477" y="12234715"/>
                </a:lnTo>
                <a:lnTo>
                  <a:pt x="0" y="12234715"/>
                </a:lnTo>
                <a:lnTo>
                  <a:pt x="0" y="0"/>
                </a:lnTo>
                <a:close/>
              </a:path>
            </a:pathLst>
          </a:custGeom>
          <a:blipFill>
            <a:blip r:embed="rId2"/>
            <a:stretch>
              <a:fillRect/>
            </a:stretch>
          </a:blipFill>
        </p:spPr>
        <p:txBody>
          <a:bodyPr/>
          <a:lstStyle/>
          <a:p>
            <a:endParaRPr lang="en-US"/>
          </a:p>
        </p:txBody>
      </p:sp>
      <p:sp>
        <p:nvSpPr>
          <p:cNvPr id="3" name="Freeform 3"/>
          <p:cNvSpPr/>
          <p:nvPr/>
        </p:nvSpPr>
        <p:spPr>
          <a:xfrm>
            <a:off x="4977910" y="6036594"/>
            <a:ext cx="243759" cy="334332"/>
          </a:xfrm>
          <a:custGeom>
            <a:avLst/>
            <a:gdLst/>
            <a:ahLst/>
            <a:cxnLst/>
            <a:rect l="l" t="t" r="r" b="b"/>
            <a:pathLst>
              <a:path w="243759" h="334332">
                <a:moveTo>
                  <a:pt x="0" y="0"/>
                </a:moveTo>
                <a:lnTo>
                  <a:pt x="243759" y="0"/>
                </a:lnTo>
                <a:lnTo>
                  <a:pt x="243759" y="334333"/>
                </a:lnTo>
                <a:lnTo>
                  <a:pt x="0" y="33433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4963534" y="7112653"/>
            <a:ext cx="272511" cy="209586"/>
          </a:xfrm>
          <a:custGeom>
            <a:avLst/>
            <a:gdLst/>
            <a:ahLst/>
            <a:cxnLst/>
            <a:rect l="l" t="t" r="r" b="b"/>
            <a:pathLst>
              <a:path w="272511" h="209586">
                <a:moveTo>
                  <a:pt x="0" y="0"/>
                </a:moveTo>
                <a:lnTo>
                  <a:pt x="272511" y="0"/>
                </a:lnTo>
                <a:lnTo>
                  <a:pt x="272511" y="209586"/>
                </a:lnTo>
                <a:lnTo>
                  <a:pt x="0" y="20958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5" name="TextBox 5"/>
          <p:cNvSpPr txBox="1"/>
          <p:nvPr/>
        </p:nvSpPr>
        <p:spPr>
          <a:xfrm>
            <a:off x="3371975" y="6365555"/>
            <a:ext cx="3455629" cy="533395"/>
          </a:xfrm>
          <a:prstGeom prst="rect">
            <a:avLst/>
          </a:prstGeom>
        </p:spPr>
        <p:txBody>
          <a:bodyPr lIns="0" tIns="0" rIns="0" bIns="0" rtlCol="0" anchor="t">
            <a:spAutoFit/>
          </a:bodyPr>
          <a:lstStyle/>
          <a:p>
            <a:pPr algn="ctr">
              <a:lnSpc>
                <a:spcPts val="4620"/>
              </a:lnSpc>
            </a:pPr>
            <a:r>
              <a:rPr lang="en-US" sz="2100" spc="105">
                <a:solidFill>
                  <a:srgbClr val="FFFFFF"/>
                </a:solidFill>
                <a:latin typeface="Poppins"/>
                <a:ea typeface="Poppins"/>
                <a:cs typeface="Poppins"/>
                <a:sym typeface="Poppins"/>
              </a:rPr>
              <a:t>504-508-4330</a:t>
            </a:r>
          </a:p>
        </p:txBody>
      </p:sp>
      <p:sp>
        <p:nvSpPr>
          <p:cNvPr id="6" name="TextBox 6"/>
          <p:cNvSpPr txBox="1"/>
          <p:nvPr/>
        </p:nvSpPr>
        <p:spPr>
          <a:xfrm>
            <a:off x="1055579" y="4536440"/>
            <a:ext cx="8088421" cy="1060462"/>
          </a:xfrm>
          <a:prstGeom prst="rect">
            <a:avLst/>
          </a:prstGeom>
        </p:spPr>
        <p:txBody>
          <a:bodyPr lIns="0" tIns="0" rIns="0" bIns="0" rtlCol="0" anchor="t">
            <a:spAutoFit/>
          </a:bodyPr>
          <a:lstStyle/>
          <a:p>
            <a:pPr algn="ctr">
              <a:lnSpc>
                <a:spcPts val="8000"/>
              </a:lnSpc>
            </a:pPr>
            <a:r>
              <a:rPr lang="en-US" sz="8000">
                <a:solidFill>
                  <a:srgbClr val="FFFFFF"/>
                </a:solidFill>
                <a:latin typeface="Abril Fatface"/>
                <a:ea typeface="Abril Fatface"/>
                <a:cs typeface="Abril Fatface"/>
                <a:sym typeface="Abril Fatface"/>
              </a:rPr>
              <a:t>CONTACT ME</a:t>
            </a:r>
          </a:p>
        </p:txBody>
      </p:sp>
      <p:sp>
        <p:nvSpPr>
          <p:cNvPr id="7" name="Freeform 7"/>
          <p:cNvSpPr/>
          <p:nvPr/>
        </p:nvSpPr>
        <p:spPr>
          <a:xfrm>
            <a:off x="4537627" y="1430515"/>
            <a:ext cx="1124326" cy="1134251"/>
          </a:xfrm>
          <a:custGeom>
            <a:avLst/>
            <a:gdLst/>
            <a:ahLst/>
            <a:cxnLst/>
            <a:rect l="l" t="t" r="r" b="b"/>
            <a:pathLst>
              <a:path w="1124326" h="1134251">
                <a:moveTo>
                  <a:pt x="0" y="0"/>
                </a:moveTo>
                <a:lnTo>
                  <a:pt x="1124326" y="0"/>
                </a:lnTo>
                <a:lnTo>
                  <a:pt x="1124326" y="1134250"/>
                </a:lnTo>
                <a:lnTo>
                  <a:pt x="0" y="113425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8" name="TextBox 8"/>
          <p:cNvSpPr txBox="1"/>
          <p:nvPr/>
        </p:nvSpPr>
        <p:spPr>
          <a:xfrm>
            <a:off x="3153669" y="2688590"/>
            <a:ext cx="3892241" cy="485775"/>
          </a:xfrm>
          <a:prstGeom prst="rect">
            <a:avLst/>
          </a:prstGeom>
        </p:spPr>
        <p:txBody>
          <a:bodyPr lIns="0" tIns="0" rIns="0" bIns="0" rtlCol="0" anchor="t">
            <a:spAutoFit/>
          </a:bodyPr>
          <a:lstStyle/>
          <a:p>
            <a:pPr algn="ctr">
              <a:lnSpc>
                <a:spcPts val="3600"/>
              </a:lnSpc>
            </a:pPr>
            <a:r>
              <a:rPr lang="en-US" sz="3000" b="1">
                <a:solidFill>
                  <a:srgbClr val="FFFFFF"/>
                </a:solidFill>
                <a:latin typeface="Poppins Bold"/>
                <a:ea typeface="Poppins Bold"/>
                <a:cs typeface="Poppins Bold"/>
                <a:sym typeface="Poppins Bold"/>
              </a:rPr>
              <a:t>DEADRIEN HILL</a:t>
            </a:r>
          </a:p>
        </p:txBody>
      </p:sp>
      <p:sp>
        <p:nvSpPr>
          <p:cNvPr id="9" name="TextBox 9"/>
          <p:cNvSpPr txBox="1"/>
          <p:nvPr/>
        </p:nvSpPr>
        <p:spPr>
          <a:xfrm>
            <a:off x="2657600" y="7316867"/>
            <a:ext cx="4884379" cy="533395"/>
          </a:xfrm>
          <a:prstGeom prst="rect">
            <a:avLst/>
          </a:prstGeom>
        </p:spPr>
        <p:txBody>
          <a:bodyPr lIns="0" tIns="0" rIns="0" bIns="0" rtlCol="0" anchor="t">
            <a:spAutoFit/>
          </a:bodyPr>
          <a:lstStyle/>
          <a:p>
            <a:pPr algn="ctr">
              <a:lnSpc>
                <a:spcPts val="4620"/>
              </a:lnSpc>
            </a:pPr>
            <a:r>
              <a:rPr lang="en-US" sz="2100" spc="105">
                <a:solidFill>
                  <a:srgbClr val="FFFFFF"/>
                </a:solidFill>
                <a:latin typeface="Poppins"/>
                <a:ea typeface="Poppins"/>
                <a:cs typeface="Poppins"/>
                <a:sym typeface="Poppins"/>
              </a:rPr>
              <a:t>dhil571@wgu.edu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783</Words>
  <Application>Microsoft Macintosh PowerPoint</Application>
  <PresentationFormat>Custom</PresentationFormat>
  <Paragraphs>85</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Open Sans</vt:lpstr>
      <vt:lpstr>Poppins Bold</vt:lpstr>
      <vt:lpstr>Poppins</vt:lpstr>
      <vt:lpstr>Calibri</vt:lpstr>
      <vt:lpstr>Abril Fatface</vt:lpstr>
      <vt:lpstr>Open Sans Bold</vt:lpstr>
      <vt:lpstr>DM Sans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Golf Club Presentation</dc:title>
  <cp:lastModifiedBy>DeAdrien Hill</cp:lastModifiedBy>
  <cp:revision>2</cp:revision>
  <dcterms:created xsi:type="dcterms:W3CDTF">2006-08-16T00:00:00Z</dcterms:created>
  <dcterms:modified xsi:type="dcterms:W3CDTF">2025-02-05T18:29:34Z</dcterms:modified>
  <dc:identifier>DAGeM8RZ4gI</dc:identifier>
</cp:coreProperties>
</file>

<file path=docProps/thumbnail.jpeg>
</file>